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D69E44-1873-439A-9578-565AC43D3AD7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0B462-F2CB-4DA6-8FC0-0F862F0F9C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101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0B462-F2CB-4DA6-8FC0-0F862F0F9C7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5572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0B462-F2CB-4DA6-8FC0-0F862F0F9C7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3899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0B462-F2CB-4DA6-8FC0-0F862F0F9C74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3899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0B462-F2CB-4DA6-8FC0-0F862F0F9C74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3899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0B462-F2CB-4DA6-8FC0-0F862F0F9C7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3899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0B462-F2CB-4DA6-8FC0-0F862F0F9C74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3899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0B462-F2CB-4DA6-8FC0-0F862F0F9C74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3899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0B462-F2CB-4DA6-8FC0-0F862F0F9C74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3899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0B462-F2CB-4DA6-8FC0-0F862F0F9C74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3899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0B462-F2CB-4DA6-8FC0-0F862F0F9C74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3899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0B462-F2CB-4DA6-8FC0-0F862F0F9C74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389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0B462-F2CB-4DA6-8FC0-0F862F0F9C7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3899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0B462-F2CB-4DA6-8FC0-0F862F0F9C74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3899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0B462-F2CB-4DA6-8FC0-0F862F0F9C74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3899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0B462-F2CB-4DA6-8FC0-0F862F0F9C74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3899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0B462-F2CB-4DA6-8FC0-0F862F0F9C74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3899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0B462-F2CB-4DA6-8FC0-0F862F0F9C74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3899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0B462-F2CB-4DA6-8FC0-0F862F0F9C74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38998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0B462-F2CB-4DA6-8FC0-0F862F0F9C74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389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0B462-F2CB-4DA6-8FC0-0F862F0F9C7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389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0B462-F2CB-4DA6-8FC0-0F862F0F9C7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389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0B462-F2CB-4DA6-8FC0-0F862F0F9C7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3899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0B462-F2CB-4DA6-8FC0-0F862F0F9C7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389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0B462-F2CB-4DA6-8FC0-0F862F0F9C7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3899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0B462-F2CB-4DA6-8FC0-0F862F0F9C7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3899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0B462-F2CB-4DA6-8FC0-0F862F0F9C7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389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9A52-9C40-4297-837A-81EB09663B82}" type="datetime1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280F-458C-4E5C-B30B-CE048693E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54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8755B-AFF7-41C1-A3FB-C1BE5AA27F32}" type="datetime1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280F-458C-4E5C-B30B-CE048693E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595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7A11-B79E-46C9-BFAB-D3239C5A9166}" type="datetime1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280F-458C-4E5C-B30B-CE048693E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195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4CE0B-2035-4268-A156-653F7415400C}" type="datetime1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280F-458C-4E5C-B30B-CE048693E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426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8FDB-5600-4795-A569-CC8EDC9934D4}" type="datetime1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280F-458C-4E5C-B30B-CE048693E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337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9149D-0369-4F4D-BD68-BF9FFA6BF2D6}" type="datetime1">
              <a:rPr lang="ru-RU" smtClean="0"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280F-458C-4E5C-B30B-CE048693E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873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CD05-20EF-4117-AF08-C6FBDCEEDE6F}" type="datetime1">
              <a:rPr lang="ru-RU" smtClean="0"/>
              <a:t>28.09.2016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280F-458C-4E5C-B30B-CE048693E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793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E88F-C94D-4031-873B-5925B245C1C9}" type="datetime1">
              <a:rPr lang="ru-RU" smtClean="0"/>
              <a:t>28.09.2016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280F-458C-4E5C-B30B-CE048693E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675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BF56-E1B7-4095-8AED-633100B85E2C}" type="datetime1">
              <a:rPr lang="ru-RU" smtClean="0"/>
              <a:t>28.09.2016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280F-458C-4E5C-B30B-CE048693E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758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597B-18F8-43F8-8680-AFC84293CD77}" type="datetime1">
              <a:rPr lang="ru-RU" smtClean="0"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280F-458C-4E5C-B30B-CE048693E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514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568F-AD7B-48ED-8B09-3F857267E642}" type="datetime1">
              <a:rPr lang="ru-RU" smtClean="0"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280F-458C-4E5C-B30B-CE048693E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891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55424-5F4E-4D97-8268-3923FEBEC4A3}" type="datetime1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B280F-458C-4E5C-B30B-CE048693E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236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19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24886" y="1581714"/>
            <a:ext cx="8676472" cy="22073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ПАКЕТ ПЕРВООЧЕРЕДНЫХ НЕОТЛОЖНЫХ МЕР ПО ВОЗОБНОВЛЕНИЮ ЭКОНОМИЧЕСКОГО РОСТА И НЕДОПУЩЕНИЮ ДАЛЬНЕЙШЕГО ПАДЕНИЯ УРОВНЯ ЖИЗНИ ГРАЖДАН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41284" y="1484784"/>
            <a:ext cx="1524602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Изображение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9730"/>
            <a:ext cx="803635" cy="5905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11138" y="78374"/>
            <a:ext cx="2122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СТОЛЫПИНСКИЙ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КЛУБ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10777" y="6268772"/>
            <a:ext cx="19046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Сентябрь,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2016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г.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94888"/>
            <a:ext cx="2197784" cy="455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94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1696" y="1988840"/>
            <a:ext cx="3018136" cy="1296144"/>
          </a:xfrm>
        </p:spPr>
        <p:txBody>
          <a:bodyPr>
            <a:noAutofit/>
          </a:bodyPr>
          <a:lstStyle/>
          <a:p>
            <a:pPr algn="l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ЭФФЕКТ ОТ РЕАЛИЗАЦИИ </a:t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ПАКЕТА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ПЕРВООЧЕРЕДНЫХ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МЕР</a:t>
            </a:r>
            <a:endParaRPr lang="ru-RU" sz="1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Изображение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9730"/>
            <a:ext cx="803635" cy="5905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1138" y="78374"/>
            <a:ext cx="2122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СТОЛЫПИНСКИЙ</a:t>
            </a:r>
          </a:p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КЛУБ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059832" y="0"/>
            <a:ext cx="0" cy="685800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46045" y="6239053"/>
            <a:ext cx="52105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437" y="6290156"/>
            <a:ext cx="224292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ПАКЕТ</a:t>
            </a:r>
          </a:p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ПЕРВООЧЕРЕДНЫХ 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МЕР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818" y="3203684"/>
            <a:ext cx="159370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В</a:t>
            </a: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2017 ГОДУ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9" name="Номер слайда 9"/>
          <p:cNvSpPr txBox="1">
            <a:spLocks/>
          </p:cNvSpPr>
          <p:nvPr/>
        </p:nvSpPr>
        <p:spPr>
          <a:xfrm>
            <a:off x="6959627" y="63684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BB280F-458C-4E5C-B30B-CE048693EED4}" type="slidenum">
              <a:rPr lang="ru-RU" sz="1400" b="1" smtClean="0">
                <a:latin typeface="+mj-lt"/>
              </a:rPr>
              <a:pPr/>
              <a:t>10</a:t>
            </a:fld>
            <a:endParaRPr lang="ru-RU" sz="14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42670" y="1599183"/>
            <a:ext cx="272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ОБЪЕМ ЗАТРАТ 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+mj-lt"/>
              <a:ea typeface="Helvetica Neue Condensed" charset="0"/>
              <a:cs typeface="Helvetica Neue Condensed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47864" y="3645024"/>
            <a:ext cx="32303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ДОПОЛНИТЕЛЬНЫЙ 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ПРИРОСТ ВВП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+mj-lt"/>
              <a:ea typeface="Helvetica Neue Condensed" charset="0"/>
              <a:cs typeface="Helvetica Neue Condensed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03848" y="5118283"/>
            <a:ext cx="34644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ПРИРОСТ 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ДОХОДОВ БЮДЖЕТА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+mj-lt"/>
              <a:ea typeface="Helvetica Neue Condensed" charset="0"/>
              <a:cs typeface="Helvetica Neue Condensed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793706" y="1061584"/>
            <a:ext cx="1980000" cy="1080000"/>
          </a:xfrm>
          <a:prstGeom prst="roundRect">
            <a:avLst/>
          </a:prstGeom>
          <a:noFill/>
          <a:ln w="98425" cmpd="thickThin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92406"/>
                </a:solidFill>
                <a:latin typeface="+mj-lt"/>
                <a:ea typeface="Helvetica Neue Condensed" charset="0"/>
                <a:cs typeface="Helvetica Neue Condensed" charset="0"/>
              </a:rPr>
              <a:t>1700</a:t>
            </a:r>
          </a:p>
          <a:p>
            <a:pPr algn="ctr"/>
            <a:r>
              <a:rPr lang="ru-RU" sz="1400" b="1" dirty="0" smtClean="0">
                <a:solidFill>
                  <a:srgbClr val="F92406"/>
                </a:solidFill>
                <a:latin typeface="+mj-lt"/>
                <a:ea typeface="Helvetica Neue Condensed" charset="0"/>
                <a:cs typeface="Helvetica Neue Condensed" charset="0"/>
              </a:rPr>
              <a:t>млрд руб.</a:t>
            </a:r>
            <a:endParaRPr lang="ru-RU" sz="1400" b="1" dirty="0">
              <a:solidFill>
                <a:srgbClr val="F92406"/>
              </a:solidFill>
              <a:latin typeface="+mj-lt"/>
              <a:ea typeface="Helvetica Neue Condensed" charset="0"/>
              <a:cs typeface="Helvetica Neue Condensed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840472" y="3315801"/>
            <a:ext cx="1980000" cy="1080000"/>
          </a:xfrm>
          <a:prstGeom prst="roundRect">
            <a:avLst/>
          </a:prstGeom>
          <a:noFill/>
          <a:ln w="98425" cmpd="thickThin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92406"/>
                </a:solidFill>
                <a:latin typeface="+mj-lt"/>
                <a:ea typeface="Helvetica Neue Condensed" charset="0"/>
                <a:cs typeface="Helvetica Neue Condensed" charset="0"/>
              </a:rPr>
              <a:t>1045</a:t>
            </a:r>
            <a:endParaRPr lang="ru-RU" sz="4000" b="1" dirty="0">
              <a:solidFill>
                <a:srgbClr val="F92406"/>
              </a:solidFill>
              <a:latin typeface="+mj-lt"/>
              <a:ea typeface="Helvetica Neue Condensed" charset="0"/>
              <a:cs typeface="Helvetica Neue Condensed" charset="0"/>
            </a:endParaRPr>
          </a:p>
          <a:p>
            <a:pPr algn="ctr"/>
            <a:r>
              <a:rPr lang="ru-RU" sz="1400" b="1" dirty="0" smtClean="0">
                <a:solidFill>
                  <a:srgbClr val="F92406"/>
                </a:solidFill>
                <a:latin typeface="+mj-lt"/>
                <a:ea typeface="Helvetica Neue Condensed" charset="0"/>
                <a:cs typeface="Helvetica Neue Condensed" charset="0"/>
              </a:rPr>
              <a:t>млрд </a:t>
            </a:r>
            <a:r>
              <a:rPr lang="ru-RU" sz="1400" b="1" dirty="0">
                <a:solidFill>
                  <a:srgbClr val="F92406"/>
                </a:solidFill>
                <a:latin typeface="+mj-lt"/>
                <a:ea typeface="Helvetica Neue Condensed" charset="0"/>
                <a:cs typeface="Helvetica Neue Condensed" charset="0"/>
              </a:rPr>
              <a:t>руб.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840472" y="4941288"/>
            <a:ext cx="1980000" cy="1080000"/>
          </a:xfrm>
          <a:prstGeom prst="roundRect">
            <a:avLst/>
          </a:prstGeom>
          <a:noFill/>
          <a:ln w="98425" cmpd="thickThin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92406"/>
                </a:solidFill>
                <a:latin typeface="+mj-lt"/>
                <a:ea typeface="Helvetica Neue Condensed" charset="0"/>
                <a:cs typeface="Helvetica Neue Condensed" charset="0"/>
              </a:rPr>
              <a:t>237</a:t>
            </a:r>
            <a:endParaRPr lang="ru-RU" sz="4000" b="1" dirty="0">
              <a:solidFill>
                <a:srgbClr val="F92406"/>
              </a:solidFill>
              <a:latin typeface="+mj-lt"/>
              <a:ea typeface="Helvetica Neue Condensed" charset="0"/>
              <a:cs typeface="Helvetica Neue Condensed" charset="0"/>
            </a:endParaRPr>
          </a:p>
          <a:p>
            <a:pPr algn="ctr"/>
            <a:r>
              <a:rPr lang="ru-RU" sz="1400" b="1" dirty="0" smtClean="0">
                <a:solidFill>
                  <a:srgbClr val="F92406"/>
                </a:solidFill>
                <a:latin typeface="+mj-lt"/>
                <a:ea typeface="Helvetica Neue Condensed" charset="0"/>
                <a:cs typeface="Helvetica Neue Condensed" charset="0"/>
              </a:rPr>
              <a:t>млрд </a:t>
            </a:r>
            <a:r>
              <a:rPr lang="ru-RU" sz="1400" b="1" dirty="0">
                <a:solidFill>
                  <a:srgbClr val="F92406"/>
                </a:solidFill>
                <a:latin typeface="+mj-lt"/>
                <a:ea typeface="Helvetica Neue Condensed" charset="0"/>
                <a:cs typeface="Helvetica Neue Condensed" charset="0"/>
              </a:rPr>
              <a:t>руб.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27984" y="1007624"/>
            <a:ext cx="12899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+mj-lt"/>
              </a:rPr>
              <a:t> «-»</a:t>
            </a:r>
            <a:endParaRPr lang="ru-RU" sz="40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18937" y="3075057"/>
            <a:ext cx="11079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+mj-lt"/>
              </a:rPr>
              <a:t>«+» </a:t>
            </a:r>
            <a:endParaRPr lang="ru-RU" sz="4000" b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3419872" y="2708920"/>
            <a:ext cx="5472608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59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1696" y="1988840"/>
            <a:ext cx="3018136" cy="1296144"/>
          </a:xfrm>
        </p:spPr>
        <p:txBody>
          <a:bodyPr>
            <a:noAutofit/>
          </a:bodyPr>
          <a:lstStyle/>
          <a:p>
            <a:pPr algn="l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ПАКЕТ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ПЕРВООЧЕРЕДНЫХ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МЕР</a:t>
            </a:r>
            <a:endParaRPr lang="ru-RU" sz="1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Изображение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9730"/>
            <a:ext cx="803635" cy="5905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1138" y="78374"/>
            <a:ext cx="2122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СТОЛЫПИНСКИЙ</a:t>
            </a:r>
          </a:p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КЛУБ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059832" y="0"/>
            <a:ext cx="0" cy="685800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46045" y="6239053"/>
            <a:ext cx="52105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437" y="6290156"/>
            <a:ext cx="224292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ПАКЕТ</a:t>
            </a:r>
          </a:p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ПЕРВООЧЕРЕДНЫХ 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МЕР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9" name="Номер слайда 9"/>
          <p:cNvSpPr txBox="1">
            <a:spLocks/>
          </p:cNvSpPr>
          <p:nvPr/>
        </p:nvSpPr>
        <p:spPr>
          <a:xfrm>
            <a:off x="6959627" y="63684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BB280F-458C-4E5C-B30B-CE048693EED4}" type="slidenum">
              <a:rPr lang="ru-RU" sz="1400" b="1" smtClean="0">
                <a:latin typeface="+mj-lt"/>
              </a:rPr>
              <a:pPr/>
              <a:t>11</a:t>
            </a:fld>
            <a:endParaRPr lang="ru-RU" sz="1400" b="1" dirty="0">
              <a:latin typeface="+mj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993555"/>
              </p:ext>
            </p:extLst>
          </p:nvPr>
        </p:nvGraphicFramePr>
        <p:xfrm>
          <a:off x="3131840" y="-3484"/>
          <a:ext cx="5904657" cy="679476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720080"/>
                <a:gridCol w="5184577"/>
              </a:tblGrid>
              <a:tr h="6109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500" b="1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01</a:t>
                      </a:r>
                      <a:endParaRPr lang="ru-RU" sz="35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2624" marR="2624" marT="2624" marB="0" anchor="ctr"/>
                </a:tc>
                <a:tc>
                  <a:txBody>
                    <a:bodyPr/>
                    <a:lstStyle/>
                    <a:p>
                      <a:pPr lvl="0" algn="l" rtl="0" fontAlgn="ctr">
                        <a:lnSpc>
                          <a:spcPct val="80000"/>
                        </a:lnSpc>
                      </a:pPr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Создать центр управления развитием – «Администрацию Роста»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2624" marR="2624" marT="2624" marB="0" anchor="ctr"/>
                </a:tc>
              </a:tr>
              <a:tr h="6109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500" b="1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02</a:t>
                      </a:r>
                      <a:endParaRPr lang="ru-RU" sz="35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2624" marR="2624" marT="2624" marB="0" anchor="ctr"/>
                </a:tc>
                <a:tc>
                  <a:txBody>
                    <a:bodyPr/>
                    <a:lstStyle/>
                    <a:p>
                      <a:pPr lvl="0" algn="l" rtl="0" fontAlgn="ctr">
                        <a:lnSpc>
                          <a:spcPct val="80000"/>
                        </a:lnSpc>
                      </a:pPr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Снизить ключевую ставку ЦБ для целей наращивания инвестиций в </a:t>
                      </a:r>
                      <a:r>
                        <a:rPr lang="ru-RU" sz="1400" b="1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несырьевых</a:t>
                      </a:r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секторах экономики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2624" marR="2624" marT="2624" marB="0" anchor="ctr"/>
                </a:tc>
              </a:tr>
              <a:tr h="6109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500" b="1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03</a:t>
                      </a:r>
                      <a:endParaRPr lang="ru-RU" sz="35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2624" marR="2624" marT="2624" marB="0" anchor="ctr"/>
                </a:tc>
                <a:tc>
                  <a:txBody>
                    <a:bodyPr/>
                    <a:lstStyle/>
                    <a:p>
                      <a:pPr lvl="0" algn="l" rtl="0" fontAlgn="ctr">
                        <a:lnSpc>
                          <a:spcPct val="80000"/>
                        </a:lnSpc>
                      </a:pPr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Обеспечить доступное кредитование реального сектора 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2624" marR="2624" marT="2624" marB="0" anchor="ctr"/>
                </a:tc>
              </a:tr>
              <a:tr h="6109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500" b="1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04</a:t>
                      </a:r>
                      <a:endParaRPr lang="ru-RU" sz="35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2624" marR="2624" marT="2624" marB="0" anchor="ctr"/>
                </a:tc>
                <a:tc>
                  <a:txBody>
                    <a:bodyPr/>
                    <a:lstStyle/>
                    <a:p>
                      <a:pPr lvl="0" algn="l" rtl="0" fontAlgn="ctr">
                        <a:lnSpc>
                          <a:spcPct val="80000"/>
                        </a:lnSpc>
                      </a:pPr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Стимулировать спрос на продукцию отечественных производителей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2624" marR="2624" marT="2624" marB="0" anchor="ctr"/>
                </a:tc>
              </a:tr>
              <a:tr h="6109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500" b="1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05</a:t>
                      </a:r>
                      <a:endParaRPr lang="ru-RU" sz="35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2624" marR="2624" marT="2624" marB="0" anchor="ctr"/>
                </a:tc>
                <a:tc>
                  <a:txBody>
                    <a:bodyPr/>
                    <a:lstStyle/>
                    <a:p>
                      <a:pPr lvl="0" algn="l" rtl="0" fontAlgn="ctr">
                        <a:lnSpc>
                          <a:spcPct val="80000"/>
                        </a:lnSpc>
                      </a:pPr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Создать условия для сокращения «теневого сектора», стимулировать развитие МСП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2624" marR="2624" marT="2624" marB="0" anchor="ctr"/>
                </a:tc>
              </a:tr>
              <a:tr h="6109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500" b="1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06</a:t>
                      </a:r>
                      <a:endParaRPr lang="ru-RU" sz="35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2624" marR="2624" marT="2624" marB="0" anchor="ctr"/>
                </a:tc>
                <a:tc>
                  <a:txBody>
                    <a:bodyPr/>
                    <a:lstStyle/>
                    <a:p>
                      <a:pPr lvl="0" algn="l" rtl="0" fontAlgn="ctr">
                        <a:lnSpc>
                          <a:spcPct val="80000"/>
                        </a:lnSpc>
                      </a:pPr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Предоставить налоговые льготы для новых и развивающихся производств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2624" marR="2624" marT="2624" marB="0" anchor="ctr"/>
                </a:tc>
              </a:tr>
              <a:tr h="6226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3500" b="1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07</a:t>
                      </a:r>
                      <a:endParaRPr lang="ru-RU" sz="35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2624" marR="2624" marT="2624" marB="0" anchor="ctr"/>
                </a:tc>
                <a:tc>
                  <a:txBody>
                    <a:bodyPr/>
                    <a:lstStyle/>
                    <a:p>
                      <a:pPr lvl="0" algn="l" rtl="0" fontAlgn="ctr">
                        <a:lnSpc>
                          <a:spcPct val="80000"/>
                        </a:lnSpc>
                      </a:pPr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Принять меры по корректировке системы </a:t>
                      </a:r>
                      <a:r>
                        <a:rPr lang="ru-RU" sz="1400" b="1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тарифо</a:t>
                      </a:r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-образования на рынках естественных монополий с целью обеспечения экономического роста </a:t>
                      </a:r>
                      <a:r>
                        <a:rPr lang="ru-RU" sz="1400" b="1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несырьевого</a:t>
                      </a:r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сектора 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2624" marR="2624" marT="2624" marB="0" anchor="ctr"/>
                </a:tc>
              </a:tr>
              <a:tr h="6109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500" b="1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08</a:t>
                      </a:r>
                      <a:endParaRPr lang="ru-RU" sz="35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2624" marR="2624" marT="2624" marB="0" anchor="ctr"/>
                </a:tc>
                <a:tc>
                  <a:txBody>
                    <a:bodyPr/>
                    <a:lstStyle/>
                    <a:p>
                      <a:pPr lvl="0" algn="l" rtl="0" fontAlgn="ctr">
                        <a:lnSpc>
                          <a:spcPct val="80000"/>
                        </a:lnSpc>
                      </a:pPr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Прекратить административное давление на бизнес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2624" marR="2624" marT="2624" marB="0" anchor="ctr"/>
                </a:tc>
              </a:tr>
              <a:tr h="6109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500" b="1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09</a:t>
                      </a:r>
                      <a:endParaRPr lang="ru-RU" sz="35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2624" marR="2624" marT="2624" marB="0" anchor="ctr"/>
                </a:tc>
                <a:tc>
                  <a:txBody>
                    <a:bodyPr/>
                    <a:lstStyle/>
                    <a:p>
                      <a:pPr lvl="0" algn="l" rtl="0" fontAlgn="ctr">
                        <a:lnSpc>
                          <a:spcPct val="80000"/>
                        </a:lnSpc>
                      </a:pPr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Ограничить уголовное преследование предпринимателей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2624" marR="2624" marT="2624" marB="0" anchor="ctr"/>
                </a:tc>
              </a:tr>
              <a:tr h="6109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500" b="1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ru-RU" sz="35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2624" marR="2624" marT="2624" marB="0" anchor="ctr"/>
                </a:tc>
                <a:tc>
                  <a:txBody>
                    <a:bodyPr/>
                    <a:lstStyle/>
                    <a:p>
                      <a:pPr lvl="0" algn="l" rtl="0" fontAlgn="ctr">
                        <a:lnSpc>
                          <a:spcPct val="80000"/>
                        </a:lnSpc>
                      </a:pPr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Исключить возможность необъективного рассмотрения уголовных дел и хозяйственных споров в судах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2624" marR="2624" marT="2624" marB="0" anchor="ctr"/>
                </a:tc>
              </a:tr>
              <a:tr h="6109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500" b="1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11</a:t>
                      </a:r>
                      <a:endParaRPr lang="ru-RU" sz="35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2624" marR="2624" marT="2624" marB="0" anchor="ctr"/>
                </a:tc>
                <a:tc>
                  <a:txBody>
                    <a:bodyPr/>
                    <a:lstStyle/>
                    <a:p>
                      <a:pPr lvl="0" algn="l" rtl="0" fontAlgn="ctr">
                        <a:lnSpc>
                          <a:spcPct val="80000"/>
                        </a:lnSpc>
                      </a:pPr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Обеспечить финансирование реализации </a:t>
                      </a:r>
                      <a:endParaRPr lang="en-US" sz="1400" b="1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 lvl="0" algn="l" rtl="0" fontAlgn="ctr">
                        <a:lnSpc>
                          <a:spcPct val="80000"/>
                        </a:lnSpc>
                      </a:pPr>
                      <a:r>
                        <a:rPr lang="ru-RU" sz="14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первоочередных </a:t>
                      </a:r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мер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2624" marR="2624" marT="262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775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1696" y="1844824"/>
            <a:ext cx="3018136" cy="2448272"/>
          </a:xfrm>
        </p:spPr>
        <p:txBody>
          <a:bodyPr anchor="t">
            <a:noAutofit/>
          </a:bodyPr>
          <a:lstStyle/>
          <a:p>
            <a:pPr algn="l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СОЗДАТЬ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ЦЕНТР УПРАВЛЕНИЯ </a:t>
            </a:r>
            <a:br>
              <a:rPr lang="ru-RU" sz="18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РАЗВИТИЕМ -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8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АДМИНИСТРАЦИЮ РОСТА»</a:t>
            </a:r>
            <a:endParaRPr lang="ru-RU" sz="1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Изображение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9730"/>
            <a:ext cx="803635" cy="5905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1138" y="78374"/>
            <a:ext cx="2122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СТОЛЫПИНСКИЙ</a:t>
            </a:r>
          </a:p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КЛУБ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059832" y="0"/>
            <a:ext cx="0" cy="685800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46045" y="6239053"/>
            <a:ext cx="52105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437" y="6290156"/>
            <a:ext cx="224292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ПАКЕТ</a:t>
            </a:r>
          </a:p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ПЕРВООЧЕРЕДНЫХ 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МЕР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9" name="Номер слайда 9"/>
          <p:cNvSpPr txBox="1">
            <a:spLocks/>
          </p:cNvSpPr>
          <p:nvPr/>
        </p:nvSpPr>
        <p:spPr>
          <a:xfrm>
            <a:off x="6959627" y="63684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BB280F-458C-4E5C-B30B-CE048693EED4}" type="slidenum">
              <a:rPr lang="ru-RU" sz="1400" b="1" smtClean="0">
                <a:latin typeface="+mj-lt"/>
              </a:rPr>
              <a:pPr/>
              <a:t>12</a:t>
            </a:fld>
            <a:endParaRPr lang="ru-RU" sz="14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437" y="908720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01</a:t>
            </a:r>
            <a:endParaRPr lang="ru-RU" sz="48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pic>
        <p:nvPicPr>
          <p:cNvPr id="11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31840" y="880533"/>
            <a:ext cx="1202266" cy="5046134"/>
          </a:xfrm>
        </p:spPr>
      </p:pic>
      <p:sp>
        <p:nvSpPr>
          <p:cNvPr id="12" name="TextBox 11"/>
          <p:cNvSpPr txBox="1"/>
          <p:nvPr/>
        </p:nvSpPr>
        <p:spPr>
          <a:xfrm>
            <a:off x="4351040" y="1086864"/>
            <a:ext cx="42787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Отделить управление стратегическим</a:t>
            </a:r>
            <a:b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</a:b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развитием от управления текущим</a:t>
            </a:r>
            <a:b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</a:b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состоянием экономики</a:t>
            </a:r>
            <a:endParaRPr lang="ru-RU" sz="16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Helvetica Neue Condensed" charset="0"/>
              <a:cs typeface="Helvetica Neue Condensed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51040" y="2861062"/>
            <a:ext cx="47115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Наделить Администрацию Роста особыми</a:t>
            </a:r>
            <a:b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</a:b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полномочиями по проведению реформ,</a:t>
            </a:r>
            <a:b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</a:b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подчинить ее Президенту РФ</a:t>
            </a:r>
            <a:endParaRPr lang="ru-RU" sz="16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Helvetica Neue Condensed" charset="0"/>
              <a:cs typeface="Helvetica Neue Condensed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56866" y="4561988"/>
            <a:ext cx="450155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Работу Администрации Роста строить</a:t>
            </a:r>
            <a:b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</a:b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на базе проектного управления и </a:t>
            </a:r>
            <a:r>
              <a:rPr lang="ru-RU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дейст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-</a:t>
            </a:r>
            <a:b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</a:br>
            <a:r>
              <a:rPr lang="ru-RU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вующей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 динамической модели</a:t>
            </a:r>
            <a:b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</a:b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межотраслевых балансов</a:t>
            </a:r>
            <a:endParaRPr lang="ru-RU" sz="16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Helvetica Neue Condensed" charset="0"/>
              <a:cs typeface="Helvetica Neue Condense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3635896" y="188640"/>
            <a:ext cx="0" cy="6362418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1696" y="1844824"/>
            <a:ext cx="3018136" cy="2448272"/>
          </a:xfrm>
        </p:spPr>
        <p:txBody>
          <a:bodyPr anchor="t">
            <a:noAutofit/>
          </a:bodyPr>
          <a:lstStyle/>
          <a:p>
            <a:pPr algn="l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СНИЗИТЬ КЛЮЧЕВУЮ СТАВКУ ЦБ ДЛЯ ЦЕЛЕЙ НАРАЩИВАНИЯ ИНВЕСТИЦИЙ В НЕСЫРЬЕВЫХ </a:t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СЕКТОРАХ ЭКОНОМИКИ</a:t>
            </a:r>
            <a:endParaRPr lang="ru-RU" sz="1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Изображение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9730"/>
            <a:ext cx="803635" cy="5905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1138" y="78374"/>
            <a:ext cx="2122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СТОЛЫПИНСКИЙ</a:t>
            </a:r>
          </a:p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КЛУБ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059832" y="0"/>
            <a:ext cx="0" cy="685800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46045" y="6239053"/>
            <a:ext cx="52105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437" y="6290156"/>
            <a:ext cx="224292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ПАКЕТ</a:t>
            </a:r>
          </a:p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ПЕРВООЧЕРЕДНЫХ 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МЕР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9" name="Номер слайда 9"/>
          <p:cNvSpPr txBox="1">
            <a:spLocks/>
          </p:cNvSpPr>
          <p:nvPr/>
        </p:nvSpPr>
        <p:spPr>
          <a:xfrm>
            <a:off x="6959627" y="63684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BB280F-458C-4E5C-B30B-CE048693EED4}" type="slidenum">
              <a:rPr lang="ru-RU" sz="1400" b="1" smtClean="0">
                <a:latin typeface="+mj-lt"/>
              </a:rPr>
              <a:pPr/>
              <a:t>13</a:t>
            </a:fld>
            <a:endParaRPr lang="ru-RU" sz="14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437" y="908720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0</a:t>
            </a:r>
            <a:r>
              <a:rPr lang="en-U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2</a:t>
            </a:r>
            <a:endParaRPr lang="ru-RU" sz="48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58939" y="746701"/>
            <a:ext cx="425469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До конца 2016 года снизить</a:t>
            </a:r>
            <a:b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</a:b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ключевую ставку до 7-8%</a:t>
            </a:r>
          </a:p>
          <a:p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(инфляция в августе 2016 г. составила 6,6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%)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Helvetica Neue Condensed" charset="0"/>
              <a:cs typeface="Helvetica Neue Condensed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58939" y="2380104"/>
            <a:ext cx="423385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В 2017 году последовательно и постепенно</a:t>
            </a:r>
            <a:b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</a:b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снижать ключевую ставку</a:t>
            </a:r>
          </a:p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(до </a:t>
            </a: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уровня 4,5-5,5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%)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Helvetica Neue Condensed" charset="0"/>
              <a:cs typeface="Helvetica Neue Condensed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58939" y="3889688"/>
            <a:ext cx="3635932" cy="7386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В случает, если инфляция в 2017 году</a:t>
            </a:r>
            <a:b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</a:b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окажется ниже 4%</a:t>
            </a:r>
          </a:p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(продолжать </a:t>
            </a: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снижение до 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2-2,5%)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Helvetica Neue Condensed" charset="0"/>
              <a:cs typeface="Helvetica Neue Condensed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229725" y="704908"/>
            <a:ext cx="1296000" cy="82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+mj-lt"/>
                <a:ea typeface="Helvetica Neue Condensed" charset="0"/>
                <a:cs typeface="Helvetica Neue Condensed" charset="0"/>
              </a:rPr>
              <a:t>7-8%</a:t>
            </a:r>
            <a:endParaRPr lang="ru-RU" sz="2000" b="1" dirty="0">
              <a:latin typeface="+mj-lt"/>
              <a:ea typeface="Helvetica Neue Condensed" charset="0"/>
              <a:cs typeface="Helvetica Neue Condensed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229725" y="2348880"/>
            <a:ext cx="1296000" cy="82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+mj-lt"/>
                <a:ea typeface="Helvetica Neue Condensed" charset="0"/>
                <a:cs typeface="Helvetica Neue Condensed" charset="0"/>
              </a:rPr>
              <a:t>4,5-5,5%</a:t>
            </a:r>
            <a:endParaRPr lang="ru-RU" sz="2000" b="1" dirty="0">
              <a:latin typeface="+mj-lt"/>
              <a:ea typeface="Helvetica Neue Condensed" charset="0"/>
              <a:cs typeface="Helvetica Neue Condensed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229725" y="3861048"/>
            <a:ext cx="1296000" cy="82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+mj-lt"/>
                <a:ea typeface="Helvetica Neue Condensed" charset="0"/>
                <a:cs typeface="Helvetica Neue Condensed" charset="0"/>
              </a:rPr>
              <a:t>2,5%</a:t>
            </a:r>
            <a:endParaRPr lang="ru-RU" sz="2000" b="1" dirty="0">
              <a:latin typeface="+mj-lt"/>
              <a:ea typeface="Helvetica Neue Condensed" charset="0"/>
              <a:cs typeface="Helvetica Neue Condensed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58939" y="5445224"/>
            <a:ext cx="4405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Для компенсации спроса на покупку валюты выпустить индексируемые облигации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229725" y="5314875"/>
            <a:ext cx="1296000" cy="82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+mj-lt"/>
                <a:ea typeface="Helvetica Neue Condensed" charset="0"/>
                <a:cs typeface="Helvetica Neue Condensed" charset="0"/>
              </a:rPr>
              <a:t>1 </a:t>
            </a:r>
            <a:r>
              <a:rPr lang="ru-RU" sz="2000" b="1" dirty="0" smtClean="0">
                <a:latin typeface="+mj-lt"/>
                <a:ea typeface="Helvetica Neue Condensed" charset="0"/>
                <a:cs typeface="Helvetica Neue Condensed" charset="0"/>
              </a:rPr>
              <a:t>трлн руб.</a:t>
            </a:r>
            <a:endParaRPr lang="ru-RU" sz="2000" b="1" dirty="0">
              <a:latin typeface="+mj-lt"/>
              <a:ea typeface="Helvetica Neue Condensed" charset="0"/>
              <a:cs typeface="Helvetica Neue Condense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3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1696" y="1844824"/>
            <a:ext cx="3018136" cy="2448272"/>
          </a:xfrm>
        </p:spPr>
        <p:txBody>
          <a:bodyPr anchor="t">
            <a:noAutofit/>
          </a:bodyPr>
          <a:lstStyle/>
          <a:p>
            <a:pPr algn="l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ОБЕСПЕЧИТЬ   ДОСТУПНОЕ КРЕДИТОВАНИЕ РЕАЛЬНОГО СЕКТОРА </a:t>
            </a:r>
            <a:r>
              <a:rPr lang="ru-RU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(0,8-1 трлн руб.)</a:t>
            </a:r>
            <a:endParaRPr lang="ru-RU" sz="1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Изображение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9730"/>
            <a:ext cx="803635" cy="5905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1138" y="78374"/>
            <a:ext cx="2122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СТОЛЫПИНСКИЙ</a:t>
            </a:r>
          </a:p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КЛУБ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059832" y="0"/>
            <a:ext cx="0" cy="685800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46045" y="6239053"/>
            <a:ext cx="52105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437" y="6290156"/>
            <a:ext cx="224292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ПАКЕТ</a:t>
            </a:r>
          </a:p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ПЕРВООЧЕРЕДНЫХ 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МЕР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9" name="Номер слайда 9"/>
          <p:cNvSpPr txBox="1">
            <a:spLocks/>
          </p:cNvSpPr>
          <p:nvPr/>
        </p:nvSpPr>
        <p:spPr>
          <a:xfrm>
            <a:off x="6959627" y="63684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BB280F-458C-4E5C-B30B-CE048693EED4}" type="slidenum">
              <a:rPr lang="ru-RU" sz="1400" b="1" smtClean="0">
                <a:latin typeface="+mj-lt"/>
              </a:rPr>
              <a:pPr/>
              <a:t>14</a:t>
            </a:fld>
            <a:endParaRPr lang="ru-RU" sz="14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437" y="908720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0</a:t>
            </a:r>
            <a:r>
              <a:rPr lang="en-US" sz="4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3</a:t>
            </a:r>
            <a:endParaRPr lang="ru-RU" sz="48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1" name="Загнутый угол 10"/>
          <p:cNvSpPr/>
          <p:nvPr/>
        </p:nvSpPr>
        <p:spPr>
          <a:xfrm rot="10800000" flipH="1">
            <a:off x="116382" y="3637923"/>
            <a:ext cx="257550" cy="504000"/>
          </a:xfrm>
          <a:prstGeom prst="foldedCorner">
            <a:avLst>
              <a:gd name="adj" fmla="val 47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+mj-lt"/>
            </a:endParaRPr>
          </a:p>
        </p:txBody>
      </p:sp>
      <p:sp>
        <p:nvSpPr>
          <p:cNvPr id="12" name="Загнутый угол 11"/>
          <p:cNvSpPr/>
          <p:nvPr/>
        </p:nvSpPr>
        <p:spPr>
          <a:xfrm rot="10800000" flipH="1">
            <a:off x="432797" y="3798352"/>
            <a:ext cx="257550" cy="350728"/>
          </a:xfrm>
          <a:prstGeom prst="foldedCorner">
            <a:avLst>
              <a:gd name="adj" fmla="val 47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агнутый угол 14"/>
          <p:cNvSpPr/>
          <p:nvPr/>
        </p:nvSpPr>
        <p:spPr>
          <a:xfrm rot="10800000" flipH="1">
            <a:off x="749212" y="3798352"/>
            <a:ext cx="257550" cy="350728"/>
          </a:xfrm>
          <a:prstGeom prst="foldedCorner">
            <a:avLst>
              <a:gd name="adj" fmla="val 47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97289" y="3749647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j-lt"/>
              </a:rPr>
              <a:t>1</a:t>
            </a:r>
            <a:endParaRPr lang="ru-RU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75856" y="188640"/>
            <a:ext cx="5760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  <a:latin typeface="+mj-lt"/>
              </a:rPr>
              <a:t>ЧЕРЕЗ ИНСТИТУТЫ</a:t>
            </a:r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+mj-lt"/>
              </a:rPr>
              <a:t>РАЗВИТИЯ</a:t>
            </a:r>
            <a:endParaRPr lang="ru-RU" sz="1600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3275856" y="794321"/>
            <a:ext cx="5760640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506619"/>
              </p:ext>
            </p:extLst>
          </p:nvPr>
        </p:nvGraphicFramePr>
        <p:xfrm>
          <a:off x="3250915" y="908720"/>
          <a:ext cx="5772608" cy="14386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726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Увеличить объем финансирования</a:t>
                      </a:r>
                      <a:b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</a:b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ключевых институтов развития: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lnSpc>
                          <a:spcPct val="90000"/>
                        </a:lnSpc>
                        <a:buFontTx/>
                        <a:buNone/>
                      </a:pP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Фонд развития промышленности</a:t>
                      </a:r>
                    </a:p>
                    <a:p>
                      <a:pPr marL="0" indent="0">
                        <a:lnSpc>
                          <a:spcPct val="90000"/>
                        </a:lnSpc>
                        <a:buFontTx/>
                        <a:buNone/>
                      </a:pP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Фонд развития моногородов</a:t>
                      </a:r>
                    </a:p>
                    <a:p>
                      <a:pPr marL="0" indent="0">
                        <a:lnSpc>
                          <a:spcPct val="90000"/>
                        </a:lnSpc>
                        <a:buFontTx/>
                        <a:buNone/>
                      </a:pP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АО «Корпорация МСП»</a:t>
                      </a:r>
                    </a:p>
                    <a:p>
                      <a:pPr marL="0" indent="0">
                        <a:lnSpc>
                          <a:spcPct val="90000"/>
                        </a:lnSpc>
                        <a:buFontTx/>
                        <a:buNone/>
                      </a:pPr>
                      <a:r>
                        <a:rPr lang="ru-RU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Росэксимбанк</a:t>
                      </a: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 и др.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638491"/>
              </p:ext>
            </p:extLst>
          </p:nvPr>
        </p:nvGraphicFramePr>
        <p:xfrm>
          <a:off x="3250915" y="2420888"/>
          <a:ext cx="5772608" cy="131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726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Создать Фонд развития сельского </a:t>
                      </a:r>
                      <a:b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</a:b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хозяйства с капиталом 100 млрд руб.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для кредитования предприятий на</a:t>
                      </a:r>
                      <a:r>
                        <a:rPr lang="en-US" sz="14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аналогичных условиях с ФРП,</a:t>
                      </a:r>
                      <a:r>
                        <a:rPr lang="en-US" sz="14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но с</a:t>
                      </a:r>
                      <a:r>
                        <a:rPr lang="en-US" sz="14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использованием сельскохозяйственных</a:t>
                      </a:r>
                      <a:r>
                        <a:rPr lang="en-US" sz="14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земель</a:t>
                      </a:r>
                      <a:r>
                        <a:rPr lang="en-US" sz="14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в качестве залога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477085"/>
              </p:ext>
            </p:extLst>
          </p:nvPr>
        </p:nvGraphicFramePr>
        <p:xfrm>
          <a:off x="3250915" y="3913480"/>
          <a:ext cx="5772608" cy="1315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726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Создать Агентство</a:t>
                      </a:r>
                      <a:r>
                        <a:rPr lang="en-US" sz="1600" b="1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плохих долгов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для реструктуризации на сумму до 800 млрд руб. кредитной </a:t>
                      </a:r>
                      <a:b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</a:b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задолженности предприятий </a:t>
                      </a:r>
                      <a:r>
                        <a:rPr lang="ru-RU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несырьевого</a:t>
                      </a:r>
                      <a:r>
                        <a:rPr lang="en-US" sz="14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обрабатывающего</a:t>
                      </a:r>
                      <a:r>
                        <a:rPr lang="en-US" sz="14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сектора со средними оборотами за последние три года</a:t>
                      </a:r>
                      <a:r>
                        <a:rPr lang="en-US" sz="14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не более 2 млрд руб. в год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827681"/>
              </p:ext>
            </p:extLst>
          </p:nvPr>
        </p:nvGraphicFramePr>
        <p:xfrm>
          <a:off x="3250915" y="5466928"/>
          <a:ext cx="5772608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726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Создать Банк муниципальной инфраструктуры,</a:t>
                      </a:r>
                      <a:b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</a:b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кредитующий проекты развития муниципальной инфраструктуры </a:t>
                      </a:r>
                      <a:b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</a:br>
                      <a:endParaRPr lang="ru-RU" sz="600" dirty="0"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54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1696" y="1844824"/>
            <a:ext cx="3018136" cy="2448272"/>
          </a:xfrm>
        </p:spPr>
        <p:txBody>
          <a:bodyPr anchor="t">
            <a:noAutofit/>
          </a:bodyPr>
          <a:lstStyle/>
          <a:p>
            <a:pPr algn="l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ОБЕСПЕЧИТЬ   ДОСТУПНОЕ КРЕДИТОВАНИЕ РЕАЛЬНОГО СЕКТОРА </a:t>
            </a:r>
            <a:r>
              <a:rPr lang="ru-RU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(0,8-1 трлн руб.)</a:t>
            </a:r>
            <a:endParaRPr lang="ru-RU" sz="1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Изображение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9730"/>
            <a:ext cx="803635" cy="5905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1138" y="78374"/>
            <a:ext cx="2122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СТОЛЫПИНСКИЙ</a:t>
            </a:r>
          </a:p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КЛУБ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059832" y="0"/>
            <a:ext cx="0" cy="685800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46045" y="6239053"/>
            <a:ext cx="52105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437" y="6290156"/>
            <a:ext cx="224292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ПАКЕТ</a:t>
            </a:r>
          </a:p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ПЕРВООЧЕРЕДНЫХ 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МЕР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9" name="Номер слайда 9"/>
          <p:cNvSpPr txBox="1">
            <a:spLocks/>
          </p:cNvSpPr>
          <p:nvPr/>
        </p:nvSpPr>
        <p:spPr>
          <a:xfrm>
            <a:off x="6959627" y="63684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BB280F-458C-4E5C-B30B-CE048693EED4}" type="slidenum">
              <a:rPr lang="ru-RU" sz="1400" b="1" smtClean="0">
                <a:latin typeface="+mj-lt"/>
              </a:rPr>
              <a:pPr/>
              <a:t>15</a:t>
            </a:fld>
            <a:endParaRPr lang="ru-RU" sz="14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437" y="908720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0</a:t>
            </a:r>
            <a:r>
              <a:rPr lang="en-US" sz="4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3</a:t>
            </a:r>
            <a:endParaRPr lang="ru-RU" sz="48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1" name="Загнутый угол 10"/>
          <p:cNvSpPr/>
          <p:nvPr/>
        </p:nvSpPr>
        <p:spPr>
          <a:xfrm rot="10800000" flipH="1">
            <a:off x="116382" y="3791195"/>
            <a:ext cx="257550" cy="350728"/>
          </a:xfrm>
          <a:prstGeom prst="foldedCorner">
            <a:avLst>
              <a:gd name="adj" fmla="val 47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нутый угол 11"/>
          <p:cNvSpPr/>
          <p:nvPr/>
        </p:nvSpPr>
        <p:spPr>
          <a:xfrm rot="10800000" flipH="1">
            <a:off x="432797" y="3645080"/>
            <a:ext cx="257550" cy="504000"/>
          </a:xfrm>
          <a:prstGeom prst="foldedCorner">
            <a:avLst>
              <a:gd name="adj" fmla="val 47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агнутый угол 14"/>
          <p:cNvSpPr/>
          <p:nvPr/>
        </p:nvSpPr>
        <p:spPr>
          <a:xfrm rot="10800000" flipH="1">
            <a:off x="749212" y="3798352"/>
            <a:ext cx="257550" cy="350728"/>
          </a:xfrm>
          <a:prstGeom prst="foldedCorner">
            <a:avLst>
              <a:gd name="adj" fmla="val 47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13292" y="3749647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j-lt"/>
              </a:rPr>
              <a:t>2</a:t>
            </a:r>
            <a:endParaRPr lang="ru-RU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75856" y="149731"/>
            <a:ext cx="5760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  <a:latin typeface="+mj-lt"/>
              </a:rPr>
              <a:t>РАСШИРИТЬ ИСПОЛЬЗОВАНИЕ СПЕЦИАЛИЗИРОВАННЫХ ИНСТРУМЕНТОВ РЕФИНАНСИРОВАНИЯ ЦБ</a:t>
            </a:r>
            <a:endParaRPr lang="ru-RU" sz="1600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3275856" y="980728"/>
            <a:ext cx="5760640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866648"/>
              </p:ext>
            </p:extLst>
          </p:nvPr>
        </p:nvGraphicFramePr>
        <p:xfrm>
          <a:off x="3250915" y="1196752"/>
          <a:ext cx="5772608" cy="149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72608"/>
              </a:tblGrid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Расширить механизм</a:t>
                      </a:r>
                      <a:r>
                        <a:rPr lang="en-US" sz="1600" b="1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проектного финансирования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Переориентировать средства, выделенные в соответствии</a:t>
                      </a:r>
                      <a:b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</a:b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с постановлением Правительства РФ №1044 на финансирование</a:t>
                      </a:r>
                      <a:r>
                        <a:rPr lang="en-US" sz="14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широкого числа проектов, используя механизм рефинансирования</a:t>
                      </a:r>
                      <a:r>
                        <a:rPr lang="en-US" sz="14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банков со стороны ЦБ под залог проектных облигаций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48484"/>
              </p:ext>
            </p:extLst>
          </p:nvPr>
        </p:nvGraphicFramePr>
        <p:xfrm>
          <a:off x="3250915" y="2914144"/>
          <a:ext cx="5772608" cy="57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726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Расширить применение модели</a:t>
                      </a:r>
                      <a:endParaRPr lang="en-US" sz="1600" b="1" kern="1200" baseline="0" dirty="0" smtClean="0">
                        <a:solidFill>
                          <a:schemeClr val="bg1"/>
                        </a:solidFill>
                        <a:latin typeface="+mj-lt"/>
                        <a:ea typeface="Helvetica Neue Condensed" charset="0"/>
                        <a:cs typeface="Helvetica Neue Condensed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синдицированного кредита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206254"/>
              </p:ext>
            </p:extLst>
          </p:nvPr>
        </p:nvGraphicFramePr>
        <p:xfrm>
          <a:off x="3250915" y="3861048"/>
          <a:ext cx="5772608" cy="106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726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Расширить программу рефинансирования  банков под </a:t>
                      </a:r>
                      <a:r>
                        <a:rPr lang="ru-RU" sz="1600" b="1" kern="1200" dirty="0" err="1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секьюритизированные</a:t>
                      </a: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 портфели лизинговых контрактов и кредитов, выданных МСП, на сумму не менее 100 млрд руб.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40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1696" y="1844824"/>
            <a:ext cx="3018136" cy="2448272"/>
          </a:xfrm>
        </p:spPr>
        <p:txBody>
          <a:bodyPr anchor="t">
            <a:noAutofit/>
          </a:bodyPr>
          <a:lstStyle/>
          <a:p>
            <a:pPr algn="l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ОБЕСПЕЧИТЬ   ДОСТУПНОЕ КРЕДИТОВАНИЕ РЕАЛЬНОГО СЕКТОРА </a:t>
            </a:r>
            <a:r>
              <a:rPr lang="ru-RU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(0,8-1 трлн руб.)</a:t>
            </a:r>
            <a:endParaRPr lang="ru-RU" sz="1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Изображение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9730"/>
            <a:ext cx="803635" cy="5905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1138" y="78374"/>
            <a:ext cx="2122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СТОЛЫПИНСКИЙ</a:t>
            </a:r>
          </a:p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КЛУБ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059832" y="0"/>
            <a:ext cx="0" cy="685800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46045" y="6239053"/>
            <a:ext cx="52105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437" y="6290156"/>
            <a:ext cx="224292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ПАКЕТ</a:t>
            </a:r>
          </a:p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ПЕРВООЧЕРЕДНЫХ 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МЕР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9" name="Номер слайда 9"/>
          <p:cNvSpPr txBox="1">
            <a:spLocks/>
          </p:cNvSpPr>
          <p:nvPr/>
        </p:nvSpPr>
        <p:spPr>
          <a:xfrm>
            <a:off x="6959627" y="63684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BB280F-458C-4E5C-B30B-CE048693EED4}" type="slidenum">
              <a:rPr lang="ru-RU" sz="1400" b="1" smtClean="0">
                <a:latin typeface="+mj-lt"/>
              </a:rPr>
              <a:pPr/>
              <a:t>16</a:t>
            </a:fld>
            <a:endParaRPr lang="ru-RU" sz="14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437" y="908720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0</a:t>
            </a:r>
            <a:r>
              <a:rPr lang="en-US" sz="4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3</a:t>
            </a:r>
            <a:endParaRPr lang="ru-RU" sz="48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5557" y="3717032"/>
            <a:ext cx="1206083" cy="5193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84693" y="3772088"/>
            <a:ext cx="28780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Helvetica Neue Condensed" charset="0"/>
                <a:ea typeface="Helvetica Neue Condensed" charset="0"/>
                <a:cs typeface="Helvetica Neue Condensed" charset="0"/>
              </a:rPr>
              <a:t>2</a:t>
            </a:r>
          </a:p>
        </p:txBody>
      </p:sp>
      <p:sp>
        <p:nvSpPr>
          <p:cNvPr id="15" name="Загнутый угол 14"/>
          <p:cNvSpPr/>
          <p:nvPr/>
        </p:nvSpPr>
        <p:spPr>
          <a:xfrm rot="10800000" flipH="1">
            <a:off x="116382" y="3791195"/>
            <a:ext cx="257550" cy="350728"/>
          </a:xfrm>
          <a:prstGeom prst="foldedCorner">
            <a:avLst>
              <a:gd name="adj" fmla="val 47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Загнутый угол 15"/>
          <p:cNvSpPr/>
          <p:nvPr/>
        </p:nvSpPr>
        <p:spPr>
          <a:xfrm rot="10800000" flipH="1">
            <a:off x="432797" y="3798352"/>
            <a:ext cx="257550" cy="350728"/>
          </a:xfrm>
          <a:prstGeom prst="foldedCorner">
            <a:avLst>
              <a:gd name="adj" fmla="val 47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нутый угол 16"/>
          <p:cNvSpPr/>
          <p:nvPr/>
        </p:nvSpPr>
        <p:spPr>
          <a:xfrm rot="10800000" flipH="1">
            <a:off x="749212" y="3645080"/>
            <a:ext cx="257550" cy="504000"/>
          </a:xfrm>
          <a:prstGeom prst="foldedCorner">
            <a:avLst>
              <a:gd name="adj" fmla="val 47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729098" y="3749647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j-lt"/>
              </a:rPr>
              <a:t>3</a:t>
            </a:r>
            <a:endParaRPr lang="ru-RU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75856" y="188640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  <a:latin typeface="+mj-lt"/>
              </a:rPr>
              <a:t>ИЗМЕНЕНИЕ ПОЛИТИКИ БАНКА РОССИИ И ПРАВИТЕЛЬСТВА РФ</a:t>
            </a:r>
            <a:endParaRPr lang="ru-RU" sz="1600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3275856" y="980728"/>
            <a:ext cx="5760640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921192"/>
              </p:ext>
            </p:extLst>
          </p:nvPr>
        </p:nvGraphicFramePr>
        <p:xfrm>
          <a:off x="3250915" y="1196752"/>
          <a:ext cx="5772608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726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Сделать Банк России ответственным </a:t>
                      </a:r>
                      <a:b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</a:b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только за уровень монетарной инфляции</a:t>
                      </a:r>
                      <a:b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</a:b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и стабильность курса рубля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Ответственность за контроль немонетарной инфляции возложить на Правительство РФ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051"/>
              </p:ext>
            </p:extLst>
          </p:nvPr>
        </p:nvGraphicFramePr>
        <p:xfrm>
          <a:off x="3250915" y="2691760"/>
          <a:ext cx="5772608" cy="88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726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Снизить требования к банкам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участвующим в специальных программах</a:t>
                      </a:r>
                      <a:r>
                        <a:rPr lang="en-US" sz="14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рефинансирования ЦБ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Таблица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594039"/>
              </p:ext>
            </p:extLst>
          </p:nvPr>
        </p:nvGraphicFramePr>
        <p:xfrm>
          <a:off x="3251473" y="3761472"/>
          <a:ext cx="5772608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726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Понизить категорию риска по ссудам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выданным МСП до 1%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Таблица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645405"/>
              </p:ext>
            </p:extLst>
          </p:nvPr>
        </p:nvGraphicFramePr>
        <p:xfrm>
          <a:off x="3250915" y="4635976"/>
          <a:ext cx="5772608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726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Прекратить практику массового</a:t>
                      </a:r>
                      <a:b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</a:b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банкротства банков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Применять отзыв лицензии только после официального признания банка банкротом в суде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680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1696" y="1844824"/>
            <a:ext cx="3018136" cy="2448272"/>
          </a:xfrm>
        </p:spPr>
        <p:txBody>
          <a:bodyPr anchor="t">
            <a:noAutofit/>
          </a:bodyPr>
          <a:lstStyle/>
          <a:p>
            <a:pPr algn="l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СТИМУЛИРОВАТЬ СПРОС НА ПРОДУКЦИЮ ОТЕЧЕСТВЕННЫХ ПРОИЗВОДИТЕЛЕЙ</a:t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(520 млрд руб.)</a:t>
            </a:r>
            <a:endParaRPr lang="ru-RU" sz="1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Изображение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9730"/>
            <a:ext cx="803635" cy="5905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1138" y="78374"/>
            <a:ext cx="2122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СТОЛЫПИНСКИЙ</a:t>
            </a:r>
          </a:p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КЛУБ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059832" y="0"/>
            <a:ext cx="0" cy="685800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46045" y="6239053"/>
            <a:ext cx="52105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437" y="6290156"/>
            <a:ext cx="224292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ПАКЕТ</a:t>
            </a:r>
          </a:p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ПЕРВООЧЕРЕДНЫХ 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МЕР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9" name="Номер слайда 9"/>
          <p:cNvSpPr txBox="1">
            <a:spLocks/>
          </p:cNvSpPr>
          <p:nvPr/>
        </p:nvSpPr>
        <p:spPr>
          <a:xfrm>
            <a:off x="6959627" y="63684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BB280F-458C-4E5C-B30B-CE048693EED4}" type="slidenum">
              <a:rPr lang="ru-RU" sz="1400" b="1" smtClean="0">
                <a:latin typeface="+mj-lt"/>
              </a:rPr>
              <a:pPr/>
              <a:t>17</a:t>
            </a:fld>
            <a:endParaRPr lang="ru-RU" sz="14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437" y="908720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0</a:t>
            </a:r>
            <a:r>
              <a:rPr lang="en-U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4</a:t>
            </a:r>
            <a:endParaRPr lang="ru-RU" sz="48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1" name="Загнутый угол 10"/>
          <p:cNvSpPr/>
          <p:nvPr/>
        </p:nvSpPr>
        <p:spPr>
          <a:xfrm rot="10800000" flipH="1">
            <a:off x="116382" y="3637923"/>
            <a:ext cx="257550" cy="504000"/>
          </a:xfrm>
          <a:prstGeom prst="foldedCorner">
            <a:avLst>
              <a:gd name="adj" fmla="val 47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+mj-lt"/>
            </a:endParaRPr>
          </a:p>
        </p:txBody>
      </p:sp>
      <p:sp>
        <p:nvSpPr>
          <p:cNvPr id="12" name="Загнутый угол 11"/>
          <p:cNvSpPr/>
          <p:nvPr/>
        </p:nvSpPr>
        <p:spPr>
          <a:xfrm rot="10800000" flipH="1">
            <a:off x="432797" y="3798352"/>
            <a:ext cx="257550" cy="350728"/>
          </a:xfrm>
          <a:prstGeom prst="foldedCorner">
            <a:avLst>
              <a:gd name="adj" fmla="val 47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97289" y="3749647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j-lt"/>
              </a:rPr>
              <a:t>1</a:t>
            </a:r>
            <a:endParaRPr lang="ru-RU" b="1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070324"/>
              </p:ext>
            </p:extLst>
          </p:nvPr>
        </p:nvGraphicFramePr>
        <p:xfrm>
          <a:off x="3250915" y="692696"/>
          <a:ext cx="5772608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726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В сфере </a:t>
                      </a:r>
                      <a:r>
                        <a:rPr lang="ru-RU" sz="1600" b="1" kern="1200" dirty="0" err="1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госзакупок</a:t>
                      </a: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/>
                      </a:r>
                      <a:b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</a:b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сократить сроки доведения </a:t>
                      </a:r>
                      <a:b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</a:b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средств до бюджетополучателей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Перейти к использованию </a:t>
                      </a:r>
                      <a:r>
                        <a:rPr lang="ru-RU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эскроу</a:t>
                      </a: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-счетов</a:t>
                      </a:r>
                      <a:b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</a:b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для оплаты за поставленные</a:t>
                      </a:r>
                      <a:b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</a:b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товары и услуги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368407"/>
              </p:ext>
            </p:extLst>
          </p:nvPr>
        </p:nvGraphicFramePr>
        <p:xfrm>
          <a:off x="3250915" y="2835776"/>
          <a:ext cx="5772608" cy="13400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72608"/>
              </a:tblGrid>
              <a:tr h="7072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Реализовать программу жилищной ипотеки со ставкой 5% на сумму</a:t>
                      </a:r>
                      <a:r>
                        <a:rPr lang="en-US" sz="1600" b="1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150 млрд руб.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32795">
                <a:tc>
                  <a:txBody>
                    <a:bodyPr/>
                    <a:lstStyle/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Увеличить финансовые ресурсы АИЖК за счет источников ЦБ через выкуп облигаций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5" name="Изображение 2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84383" y="1556792"/>
            <a:ext cx="615821" cy="690467"/>
          </a:xfrm>
          <a:prstGeom prst="rect">
            <a:avLst/>
          </a:prstGeom>
        </p:spPr>
      </p:pic>
      <p:pic>
        <p:nvPicPr>
          <p:cNvPr id="26" name="Изображение 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65721" y="3609822"/>
            <a:ext cx="653143" cy="727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06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1696" y="1844824"/>
            <a:ext cx="3018136" cy="2448272"/>
          </a:xfrm>
        </p:spPr>
        <p:txBody>
          <a:bodyPr anchor="t">
            <a:noAutofit/>
          </a:bodyPr>
          <a:lstStyle/>
          <a:p>
            <a:pPr algn="l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СТИМУЛИРОВАТЬ СПРОС НА ПРОДУКЦИЮ ОТЕЧЕСТВЕННЫХ ПРОИЗВОДИТЕЛЕЙ</a:t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(520 млрд руб.)</a:t>
            </a:r>
            <a:endParaRPr lang="ru-RU" sz="1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Изображение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9730"/>
            <a:ext cx="803635" cy="5905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1138" y="78374"/>
            <a:ext cx="2122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СТОЛЫПИНСКИЙ</a:t>
            </a:r>
          </a:p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КЛУБ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059832" y="0"/>
            <a:ext cx="0" cy="685800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46045" y="6239053"/>
            <a:ext cx="52105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437" y="6290156"/>
            <a:ext cx="224292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ПАКЕТ</a:t>
            </a:r>
          </a:p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ПЕРВООЧЕРЕДНЫХ 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МЕР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9" name="Номер слайда 9"/>
          <p:cNvSpPr txBox="1">
            <a:spLocks/>
          </p:cNvSpPr>
          <p:nvPr/>
        </p:nvSpPr>
        <p:spPr>
          <a:xfrm>
            <a:off x="6959627" y="63684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BB280F-458C-4E5C-B30B-CE048693EED4}" type="slidenum">
              <a:rPr lang="ru-RU" sz="1400" b="1" smtClean="0">
                <a:latin typeface="+mj-lt"/>
              </a:rPr>
              <a:pPr/>
              <a:t>18</a:t>
            </a:fld>
            <a:endParaRPr lang="ru-RU" sz="14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437" y="908720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0</a:t>
            </a:r>
            <a:r>
              <a:rPr lang="en-U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4</a:t>
            </a:r>
            <a:endParaRPr lang="ru-RU" sz="48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1" name="Загнутый угол 10"/>
          <p:cNvSpPr/>
          <p:nvPr/>
        </p:nvSpPr>
        <p:spPr>
          <a:xfrm rot="10800000" flipH="1">
            <a:off x="116382" y="3791195"/>
            <a:ext cx="257550" cy="350728"/>
          </a:xfrm>
          <a:prstGeom prst="foldedCorner">
            <a:avLst>
              <a:gd name="adj" fmla="val 47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нутый угол 11"/>
          <p:cNvSpPr/>
          <p:nvPr/>
        </p:nvSpPr>
        <p:spPr>
          <a:xfrm rot="10800000" flipH="1">
            <a:off x="432797" y="3645080"/>
            <a:ext cx="257550" cy="504000"/>
          </a:xfrm>
          <a:prstGeom prst="foldedCorner">
            <a:avLst>
              <a:gd name="adj" fmla="val 47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13292" y="3749647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j-lt"/>
              </a:rPr>
              <a:t>2</a:t>
            </a:r>
            <a:endParaRPr lang="ru-RU" b="1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169518"/>
              </p:ext>
            </p:extLst>
          </p:nvPr>
        </p:nvGraphicFramePr>
        <p:xfrm>
          <a:off x="3250915" y="692696"/>
          <a:ext cx="5772608" cy="131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726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Продолжить программу стимулирования</a:t>
                      </a:r>
                      <a:b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</a:b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покупки автомобилей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и других потребительских товаров</a:t>
                      </a:r>
                      <a:b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</a:b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отечественного производства на сумму</a:t>
                      </a:r>
                      <a:b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</a:b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не менее 200 млрд руб.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625059"/>
              </p:ext>
            </p:extLst>
          </p:nvPr>
        </p:nvGraphicFramePr>
        <p:xfrm>
          <a:off x="3250915" y="2835776"/>
          <a:ext cx="5772608" cy="14557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72608"/>
              </a:tblGrid>
              <a:tr h="7072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Субсидировать потребление</a:t>
                      </a:r>
                      <a:b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</a:b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социально незащищенных категорий</a:t>
                      </a:r>
                      <a:b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</a:b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граждан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32795">
                <a:tc>
                  <a:txBody>
                    <a:bodyPr/>
                    <a:lstStyle/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отечественных продуктов питания</a:t>
                      </a:r>
                      <a:b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</a:b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и лекарств на сумму 170 млрд руб.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9565"/>
              </p:ext>
            </p:extLst>
          </p:nvPr>
        </p:nvGraphicFramePr>
        <p:xfrm>
          <a:off x="3250915" y="4927312"/>
          <a:ext cx="5772608" cy="949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726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Увеличить в 4 раза уровень расходов</a:t>
                      </a:r>
                      <a:b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</a:b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населения, подлежащих налоговому вычету,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на образование</a:t>
                      </a:r>
                      <a:r>
                        <a:rPr lang="ru-RU" sz="14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 и лечение </a:t>
                      </a:r>
                      <a:endParaRPr lang="ru-RU" sz="14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lt"/>
                        <a:ea typeface="Helvetica Neue Condensed" charset="0"/>
                        <a:cs typeface="Helvetica Neue Condensed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3" name="Изображение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96140" y="5546847"/>
            <a:ext cx="671804" cy="690465"/>
          </a:xfrm>
          <a:prstGeom prst="rect">
            <a:avLst/>
          </a:prstGeom>
        </p:spPr>
      </p:pic>
      <p:pic>
        <p:nvPicPr>
          <p:cNvPr id="24" name="Изображение 1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47864" y="3744009"/>
            <a:ext cx="690465" cy="765111"/>
          </a:xfrm>
          <a:prstGeom prst="rect">
            <a:avLst/>
          </a:prstGeom>
        </p:spPr>
      </p:pic>
      <p:pic>
        <p:nvPicPr>
          <p:cNvPr id="25" name="Изображение 2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03848" y="1386511"/>
            <a:ext cx="858417" cy="83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09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1696" y="1844824"/>
            <a:ext cx="3018136" cy="2448272"/>
          </a:xfrm>
        </p:spPr>
        <p:txBody>
          <a:bodyPr anchor="t">
            <a:noAutofit/>
          </a:bodyPr>
          <a:lstStyle/>
          <a:p>
            <a:pPr algn="l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СОЗДАТЬ УСЛОВИЯ ДЛЯ СОКРАЩЕНИЯ «ТЕНЕВОГО СЕКТОРА» </a:t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И СТИМУЛИРОВАТЬ РАЗВИТИЕ МСП</a:t>
            </a:r>
            <a:endParaRPr lang="ru-RU" sz="1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Изображение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9730"/>
            <a:ext cx="803635" cy="5905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1138" y="78374"/>
            <a:ext cx="2122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СТОЛЫПИНСКИЙ</a:t>
            </a:r>
          </a:p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КЛУБ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059832" y="0"/>
            <a:ext cx="0" cy="685800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46045" y="6239053"/>
            <a:ext cx="52105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437" y="6290156"/>
            <a:ext cx="224292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ПАКЕТ</a:t>
            </a:r>
          </a:p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ПЕРВООЧЕРЕДНЫХ 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МЕР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9" name="Номер слайда 9"/>
          <p:cNvSpPr txBox="1">
            <a:spLocks/>
          </p:cNvSpPr>
          <p:nvPr/>
        </p:nvSpPr>
        <p:spPr>
          <a:xfrm>
            <a:off x="6959627" y="63684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BB280F-458C-4E5C-B30B-CE048693EED4}" type="slidenum">
              <a:rPr lang="ru-RU" sz="1400" b="1" smtClean="0">
                <a:latin typeface="+mj-lt"/>
              </a:rPr>
              <a:pPr/>
              <a:t>19</a:t>
            </a:fld>
            <a:endParaRPr lang="ru-RU" sz="14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437" y="908720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0</a:t>
            </a:r>
            <a:r>
              <a:rPr lang="en-US" sz="4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5</a:t>
            </a:r>
            <a:endParaRPr lang="ru-RU" sz="48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1" name="Загнутый угол 10"/>
          <p:cNvSpPr/>
          <p:nvPr/>
        </p:nvSpPr>
        <p:spPr>
          <a:xfrm rot="10800000" flipH="1">
            <a:off x="116382" y="3637923"/>
            <a:ext cx="257550" cy="504000"/>
          </a:xfrm>
          <a:prstGeom prst="foldedCorner">
            <a:avLst>
              <a:gd name="adj" fmla="val 47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+mj-lt"/>
            </a:endParaRPr>
          </a:p>
        </p:txBody>
      </p:sp>
      <p:sp>
        <p:nvSpPr>
          <p:cNvPr id="12" name="Загнутый угол 11"/>
          <p:cNvSpPr/>
          <p:nvPr/>
        </p:nvSpPr>
        <p:spPr>
          <a:xfrm rot="10800000" flipH="1">
            <a:off x="432797" y="3798352"/>
            <a:ext cx="257550" cy="350728"/>
          </a:xfrm>
          <a:prstGeom prst="foldedCorner">
            <a:avLst>
              <a:gd name="adj" fmla="val 47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97289" y="3749647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j-lt"/>
              </a:rPr>
              <a:t>1</a:t>
            </a:r>
            <a:endParaRPr lang="ru-RU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Объект 2"/>
          <p:cNvSpPr>
            <a:spLocks noGrp="1"/>
          </p:cNvSpPr>
          <p:nvPr>
            <p:ph idx="1"/>
          </p:nvPr>
        </p:nvSpPr>
        <p:spPr>
          <a:xfrm>
            <a:off x="3203848" y="653036"/>
            <a:ext cx="5812219" cy="551226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SzPct val="101000"/>
            </a:pP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Снизить </a:t>
            </a: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для малых и средних производственных </a:t>
            </a:r>
            <a:b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</a:b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предприятий ставку страховых платежей с 30% до 14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%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/>
            </a:r>
            <a:b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</a:br>
            <a:endParaRPr lang="ru-RU" sz="16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SzPct val="101000"/>
            </a:pP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Предоставить </a:t>
            </a: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возможность платить НДС,</a:t>
            </a:r>
            <a:b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</a:b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находясь на специальных режимах 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налогообложения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/>
            </a:r>
            <a:b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</a:br>
            <a:endParaRPr lang="ru-RU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SzPct val="101000"/>
            </a:pP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Ввести </a:t>
            </a: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в действие новый институт «</a:t>
            </a:r>
            <a:r>
              <a:rPr lang="ru-RU" sz="1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самозанятых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»,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освободить «</a:t>
            </a:r>
            <a:r>
              <a:rPr lang="ru-RU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самозанятых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» </a:t>
            </a: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на первые три года действия 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закона от </a:t>
            </a: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уплаты патента и социальных страховых платежей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.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/>
            </a:r>
            <a:b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</a:br>
            <a:endParaRPr lang="ru-RU" sz="16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SzPct val="101000"/>
            </a:pP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Снять </a:t>
            </a: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все требования по отчетности малого и среднего 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бизнеса </a:t>
            </a: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со стороны всех ведомств, кроме налоговых 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органов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и </a:t>
            </a: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Росстата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.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/>
            </a:r>
            <a:b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</a:br>
            <a:endParaRPr lang="ru-RU" sz="16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SzPct val="101000"/>
            </a:pP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Ограничить </a:t>
            </a: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социальные страховые платежи для </a:t>
            </a:r>
            <a:b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</a:b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индивидуальных предпринимателей, взимая их с 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разницы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между </a:t>
            </a: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доходами и расходами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.</a:t>
            </a:r>
            <a:endParaRPr lang="ru-RU" sz="16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9559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-36512" y="2132856"/>
            <a:ext cx="2267742" cy="43204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ВЫЗОВЫ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3275856" y="1052736"/>
            <a:ext cx="5842992" cy="452596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AutoNum type="arabicPeriod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Падение ВВП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Снижение  доходов бюджета </a:t>
            </a:r>
          </a:p>
          <a:p>
            <a:pPr marL="457200" indent="-457200">
              <a:lnSpc>
                <a:spcPct val="110000"/>
              </a:lnSpc>
              <a:buAutoNum type="arabicPeriod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Сокращение числа рабочих мест, уровня жизни и внутреннего спроса 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Снижение деловой активности 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7" name="Изображение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9730"/>
            <a:ext cx="803635" cy="5905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1138" y="78374"/>
            <a:ext cx="2122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СТОЛЫПИНСКИЙ</a:t>
            </a:r>
          </a:p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КЛУБ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059832" y="0"/>
            <a:ext cx="0" cy="685800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46045" y="6239053"/>
            <a:ext cx="52105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437" y="6290156"/>
            <a:ext cx="224292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ПАКЕТ</a:t>
            </a:r>
          </a:p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ПЕРВООЧЕРЕДНЫХ МЕР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31" name="Загнутый угол 30"/>
          <p:cNvSpPr/>
          <p:nvPr/>
        </p:nvSpPr>
        <p:spPr>
          <a:xfrm rot="10800000" flipH="1">
            <a:off x="116382" y="3637923"/>
            <a:ext cx="257550" cy="504000"/>
          </a:xfrm>
          <a:prstGeom prst="foldedCorner">
            <a:avLst>
              <a:gd name="adj" fmla="val 47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+mj-lt"/>
            </a:endParaRPr>
          </a:p>
        </p:txBody>
      </p:sp>
      <p:sp>
        <p:nvSpPr>
          <p:cNvPr id="32" name="Загнутый угол 31"/>
          <p:cNvSpPr/>
          <p:nvPr/>
        </p:nvSpPr>
        <p:spPr>
          <a:xfrm rot="10800000" flipH="1">
            <a:off x="432797" y="3798352"/>
            <a:ext cx="257550" cy="350728"/>
          </a:xfrm>
          <a:prstGeom prst="foldedCorner">
            <a:avLst>
              <a:gd name="adj" fmla="val 47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Загнутый угол 32"/>
          <p:cNvSpPr/>
          <p:nvPr/>
        </p:nvSpPr>
        <p:spPr>
          <a:xfrm rot="10800000" flipH="1">
            <a:off x="749212" y="3798352"/>
            <a:ext cx="257550" cy="350728"/>
          </a:xfrm>
          <a:prstGeom prst="foldedCorner">
            <a:avLst>
              <a:gd name="adj" fmla="val 47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Загнутый угол 33"/>
          <p:cNvSpPr/>
          <p:nvPr/>
        </p:nvSpPr>
        <p:spPr>
          <a:xfrm rot="10800000" flipH="1">
            <a:off x="1065627" y="3798352"/>
            <a:ext cx="257550" cy="350728"/>
          </a:xfrm>
          <a:prstGeom prst="foldedCorner">
            <a:avLst>
              <a:gd name="adj" fmla="val 47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Загнутый угол 34"/>
          <p:cNvSpPr/>
          <p:nvPr/>
        </p:nvSpPr>
        <p:spPr>
          <a:xfrm rot="10800000" flipH="1">
            <a:off x="1382044" y="3798352"/>
            <a:ext cx="257550" cy="350728"/>
          </a:xfrm>
          <a:prstGeom prst="foldedCorner">
            <a:avLst>
              <a:gd name="adj" fmla="val 47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Номер слайда 9"/>
          <p:cNvSpPr txBox="1">
            <a:spLocks/>
          </p:cNvSpPr>
          <p:nvPr/>
        </p:nvSpPr>
        <p:spPr>
          <a:xfrm>
            <a:off x="6959627" y="63684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BB280F-458C-4E5C-B30B-CE048693EED4}" type="slidenum">
              <a:rPr lang="ru-RU" sz="1400" b="1" smtClean="0">
                <a:latin typeface="+mj-lt"/>
              </a:rPr>
              <a:pPr/>
              <a:t>2</a:t>
            </a:fld>
            <a:endParaRPr lang="ru-RU" sz="1400" b="1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7289" y="3749647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j-lt"/>
              </a:rPr>
              <a:t>1</a:t>
            </a:r>
            <a:endParaRPr lang="ru-RU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499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1696" y="1844824"/>
            <a:ext cx="3018136" cy="2448272"/>
          </a:xfrm>
        </p:spPr>
        <p:txBody>
          <a:bodyPr anchor="t">
            <a:noAutofit/>
          </a:bodyPr>
          <a:lstStyle/>
          <a:p>
            <a:pPr algn="l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СОЗДАТЬ УСЛОВИЯ ДЛЯ СОКРАЩЕНИЯ «ТЕНЕВОГО СЕКТОРА» </a:t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И СТИМУЛИРОВАТЬ РАЗВИТИЕ МСП</a:t>
            </a:r>
            <a:endParaRPr lang="ru-RU" sz="1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Изображение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9730"/>
            <a:ext cx="803635" cy="5905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1138" y="78374"/>
            <a:ext cx="2122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СТОЛЫПИНСКИЙ</a:t>
            </a:r>
          </a:p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КЛУБ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059832" y="0"/>
            <a:ext cx="0" cy="685800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46045" y="6239053"/>
            <a:ext cx="52105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437" y="6290156"/>
            <a:ext cx="224292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ПАКЕТ</a:t>
            </a:r>
          </a:p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ПЕРВООЧЕРЕДНЫХ 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МЕР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9" name="Номер слайда 9"/>
          <p:cNvSpPr txBox="1">
            <a:spLocks/>
          </p:cNvSpPr>
          <p:nvPr/>
        </p:nvSpPr>
        <p:spPr>
          <a:xfrm>
            <a:off x="6959627" y="63684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BB280F-458C-4E5C-B30B-CE048693EED4}" type="slidenum">
              <a:rPr lang="ru-RU" sz="1400" b="1" smtClean="0">
                <a:latin typeface="+mj-lt"/>
              </a:rPr>
              <a:pPr/>
              <a:t>20</a:t>
            </a:fld>
            <a:endParaRPr lang="ru-RU" sz="14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437" y="908720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0</a:t>
            </a:r>
            <a:r>
              <a:rPr lang="en-US" sz="4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5</a:t>
            </a:r>
            <a:endParaRPr lang="ru-RU" sz="48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1" name="Загнутый угол 10"/>
          <p:cNvSpPr/>
          <p:nvPr/>
        </p:nvSpPr>
        <p:spPr>
          <a:xfrm rot="10800000" flipH="1">
            <a:off x="116382" y="3791195"/>
            <a:ext cx="257550" cy="350728"/>
          </a:xfrm>
          <a:prstGeom prst="foldedCorner">
            <a:avLst>
              <a:gd name="adj" fmla="val 47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нутый угол 11"/>
          <p:cNvSpPr/>
          <p:nvPr/>
        </p:nvSpPr>
        <p:spPr>
          <a:xfrm rot="10800000" flipH="1">
            <a:off x="432797" y="3645080"/>
            <a:ext cx="257550" cy="504000"/>
          </a:xfrm>
          <a:prstGeom prst="foldedCorner">
            <a:avLst>
              <a:gd name="adj" fmla="val 47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13292" y="3749647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j-lt"/>
              </a:rPr>
              <a:t>2</a:t>
            </a:r>
            <a:endParaRPr lang="ru-RU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Объект 2"/>
          <p:cNvSpPr>
            <a:spLocks noGrp="1"/>
          </p:cNvSpPr>
          <p:nvPr>
            <p:ph idx="1"/>
          </p:nvPr>
        </p:nvSpPr>
        <p:spPr>
          <a:xfrm>
            <a:off x="3203848" y="653036"/>
            <a:ext cx="5812219" cy="551226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SzPct val="101000"/>
            </a:pP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Реальные «надзорные каникулы» для малого и среднего бизнеса, отказ от плановых и внеплановых проверок сроком на три года, проверки только в случае угрозы жизни и</a:t>
            </a:r>
            <a:b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</a:b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здоровью граждан.</a:t>
            </a:r>
          </a:p>
          <a:p>
            <a:pPr>
              <a:lnSpc>
                <a:spcPct val="110000"/>
              </a:lnSpc>
              <a:spcBef>
                <a:spcPts val="0"/>
              </a:spcBef>
              <a:buSzPct val="101000"/>
            </a:pPr>
            <a:endParaRPr lang="ru-RU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SzPct val="101000"/>
            </a:pP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Сократить размер административных штрафов для субъектов МСП в 2 раза.</a:t>
            </a:r>
          </a:p>
          <a:p>
            <a:pPr>
              <a:lnSpc>
                <a:spcPct val="110000"/>
              </a:lnSpc>
              <a:spcBef>
                <a:spcPts val="0"/>
              </a:spcBef>
              <a:buSzPct val="101000"/>
            </a:pPr>
            <a:endParaRPr lang="ru-RU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SzPct val="101000"/>
            </a:pP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Развивать все малые формы торговли, в том числе организованной уличной и мобильной торговли, продлить на три года все договора аренды, объявить временный, на 2 года,</a:t>
            </a:r>
            <a:b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</a:b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мораторий на уничтожение существующих нестационарных торговых объектов.</a:t>
            </a:r>
          </a:p>
          <a:p>
            <a:pPr>
              <a:lnSpc>
                <a:spcPct val="110000"/>
              </a:lnSpc>
              <a:spcBef>
                <a:spcPts val="0"/>
              </a:spcBef>
              <a:buSzPct val="101000"/>
            </a:pPr>
            <a:endParaRPr lang="ru-RU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SzPct val="101000"/>
            </a:pP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Провести программу массовой малой приватизации имущества, не используемого для выполнения государственных и муниципальных функций.</a:t>
            </a:r>
            <a:endParaRPr lang="ru-RU" sz="16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4649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1696" y="1844824"/>
            <a:ext cx="3018136" cy="2448272"/>
          </a:xfrm>
        </p:spPr>
        <p:txBody>
          <a:bodyPr anchor="t">
            <a:noAutofit/>
          </a:bodyPr>
          <a:lstStyle/>
          <a:p>
            <a:pPr algn="l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ПРЕДОСТАВИТЬ НАЛОГОВЫЕ ЛЬГОТЫ </a:t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ДЛЯ НОВЫХ И РАЗВИВАЮЩИХСЯ ПРОИЗВОДСТВ </a:t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(не менее 100 млрд руб.)</a:t>
            </a:r>
            <a:endParaRPr lang="ru-RU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Изображение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9730"/>
            <a:ext cx="803635" cy="5905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1138" y="78374"/>
            <a:ext cx="2122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СТОЛЫПИНСКИЙ</a:t>
            </a:r>
          </a:p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КЛУБ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059832" y="0"/>
            <a:ext cx="0" cy="685800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46045" y="6239053"/>
            <a:ext cx="52105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437" y="6290156"/>
            <a:ext cx="224292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ПАКЕТ</a:t>
            </a:r>
          </a:p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ПЕРВООЧЕРЕДНЫХ 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МЕР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9" name="Номер слайда 9"/>
          <p:cNvSpPr txBox="1">
            <a:spLocks/>
          </p:cNvSpPr>
          <p:nvPr/>
        </p:nvSpPr>
        <p:spPr>
          <a:xfrm>
            <a:off x="6959627" y="63684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BB280F-458C-4E5C-B30B-CE048693EED4}" type="slidenum">
              <a:rPr lang="ru-RU" sz="1400" b="1" smtClean="0">
                <a:latin typeface="+mj-lt"/>
              </a:rPr>
              <a:pPr/>
              <a:t>21</a:t>
            </a:fld>
            <a:endParaRPr lang="ru-RU" sz="14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437" y="908720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0</a:t>
            </a:r>
            <a:r>
              <a:rPr lang="en-U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6</a:t>
            </a:r>
            <a:endParaRPr lang="ru-RU" sz="48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1" name="Загнутый угол 10"/>
          <p:cNvSpPr/>
          <p:nvPr/>
        </p:nvSpPr>
        <p:spPr>
          <a:xfrm rot="10800000" flipH="1">
            <a:off x="116382" y="3637923"/>
            <a:ext cx="257550" cy="504000"/>
          </a:xfrm>
          <a:prstGeom prst="foldedCorner">
            <a:avLst>
              <a:gd name="adj" fmla="val 47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+mj-lt"/>
            </a:endParaRPr>
          </a:p>
        </p:txBody>
      </p:sp>
      <p:sp>
        <p:nvSpPr>
          <p:cNvPr id="12" name="Загнутый угол 11"/>
          <p:cNvSpPr/>
          <p:nvPr/>
        </p:nvSpPr>
        <p:spPr>
          <a:xfrm rot="10800000" flipH="1">
            <a:off x="432797" y="3798352"/>
            <a:ext cx="257550" cy="350728"/>
          </a:xfrm>
          <a:prstGeom prst="foldedCorner">
            <a:avLst>
              <a:gd name="adj" fmla="val 47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97289" y="3749647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j-lt"/>
              </a:rPr>
              <a:t>1</a:t>
            </a:r>
            <a:endParaRPr lang="ru-RU" b="1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115267"/>
              </p:ext>
            </p:extLst>
          </p:nvPr>
        </p:nvGraphicFramePr>
        <p:xfrm>
          <a:off x="3250915" y="770672"/>
          <a:ext cx="5772608" cy="1315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726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«Налоговые каникулы»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до 5 лет по уплате налогов на прибыль, на имущество и землю для производственных инвестиционных проектов объемом от 120 млн руб. до 2 млрд руб., запущенных в 2017-2018 гг.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052108"/>
              </p:ext>
            </p:extLst>
          </p:nvPr>
        </p:nvGraphicFramePr>
        <p:xfrm>
          <a:off x="3251473" y="4354696"/>
          <a:ext cx="5772608" cy="1102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726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Налоговый зачет на 25%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от стоимости нового оборудования по всем видам</a:t>
                      </a:r>
                      <a:b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</a:b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налогов и импортных пошлин для действующих </a:t>
                      </a:r>
                      <a:b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</a:b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производств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88104"/>
              </p:ext>
            </p:extLst>
          </p:nvPr>
        </p:nvGraphicFramePr>
        <p:xfrm>
          <a:off x="3275856" y="2705443"/>
          <a:ext cx="5772608" cy="9132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726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Ускоренная амортизация оборудования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5424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произведенного в РФ, со сроком, назначаемым самим предприятием, на сумму до 150% от стоимости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701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1696" y="1844824"/>
            <a:ext cx="3018136" cy="2448272"/>
          </a:xfrm>
        </p:spPr>
        <p:txBody>
          <a:bodyPr anchor="t">
            <a:noAutofit/>
          </a:bodyPr>
          <a:lstStyle/>
          <a:p>
            <a:pPr algn="l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ПРЕДОСТАВИТЬ НАЛОГОВЫЕ ЛЬГОТЫ </a:t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ДЛЯ НОВЫХ И РАЗВИВАЮЩИХСЯ ПРОИЗВОДСТВ </a:t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(не менее 100 млрд руб.)</a:t>
            </a:r>
            <a:endParaRPr lang="ru-RU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Изображение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9730"/>
            <a:ext cx="803635" cy="5905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1138" y="78374"/>
            <a:ext cx="2122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СТОЛЫПИНСКИЙ</a:t>
            </a:r>
          </a:p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КЛУБ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059832" y="0"/>
            <a:ext cx="0" cy="685800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46045" y="6239053"/>
            <a:ext cx="52105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437" y="6290156"/>
            <a:ext cx="224292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ПАКЕТ</a:t>
            </a:r>
          </a:p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ПЕРВООЧЕРЕДНЫХ 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МЕР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9" name="Номер слайда 9"/>
          <p:cNvSpPr txBox="1">
            <a:spLocks/>
          </p:cNvSpPr>
          <p:nvPr/>
        </p:nvSpPr>
        <p:spPr>
          <a:xfrm>
            <a:off x="6959627" y="63684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BB280F-458C-4E5C-B30B-CE048693EED4}" type="slidenum">
              <a:rPr lang="ru-RU" sz="1400" b="1" smtClean="0">
                <a:latin typeface="+mj-lt"/>
              </a:rPr>
              <a:pPr/>
              <a:t>22</a:t>
            </a:fld>
            <a:endParaRPr lang="ru-RU" sz="14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437" y="908720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0</a:t>
            </a:r>
            <a:r>
              <a:rPr lang="en-U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6</a:t>
            </a:r>
            <a:endParaRPr lang="ru-RU" sz="48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1" name="Загнутый угол 10"/>
          <p:cNvSpPr/>
          <p:nvPr/>
        </p:nvSpPr>
        <p:spPr>
          <a:xfrm rot="10800000" flipH="1">
            <a:off x="116382" y="3791195"/>
            <a:ext cx="257550" cy="350728"/>
          </a:xfrm>
          <a:prstGeom prst="foldedCorner">
            <a:avLst>
              <a:gd name="adj" fmla="val 47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нутый угол 11"/>
          <p:cNvSpPr/>
          <p:nvPr/>
        </p:nvSpPr>
        <p:spPr>
          <a:xfrm rot="10800000" flipH="1">
            <a:off x="432797" y="3645080"/>
            <a:ext cx="257550" cy="504000"/>
          </a:xfrm>
          <a:prstGeom prst="foldedCorner">
            <a:avLst>
              <a:gd name="adj" fmla="val 47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13292" y="3749647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j-lt"/>
              </a:rPr>
              <a:t>2</a:t>
            </a:r>
            <a:endParaRPr lang="ru-RU" b="1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644014"/>
              </p:ext>
            </p:extLst>
          </p:nvPr>
        </p:nvGraphicFramePr>
        <p:xfrm>
          <a:off x="3250915" y="620688"/>
          <a:ext cx="5772608" cy="131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726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Регрессивная шкала социальных страховых платежей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в зависимости от уровня производительности труда, а не величины заработных плат, с возможностью снижения до</a:t>
                      </a:r>
                      <a:r>
                        <a:rPr lang="ru-RU" sz="14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14%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099483"/>
              </p:ext>
            </p:extLst>
          </p:nvPr>
        </p:nvGraphicFramePr>
        <p:xfrm>
          <a:off x="3250915" y="2204864"/>
          <a:ext cx="5772608" cy="88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726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Заморозка до 2020 г. роста арендной платы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за землю и недвижимость, которые находятся в государственной и муниципальной собственности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291926"/>
              </p:ext>
            </p:extLst>
          </p:nvPr>
        </p:nvGraphicFramePr>
        <p:xfrm>
          <a:off x="3251473" y="3717032"/>
          <a:ext cx="5772608" cy="88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726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Налоговый зачет по НИОКР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с коэффициентом 2, облегчение процедуры признания расходов на НИОКР налоговыми органами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037980"/>
              </p:ext>
            </p:extLst>
          </p:nvPr>
        </p:nvGraphicFramePr>
        <p:xfrm>
          <a:off x="3244838" y="5229200"/>
          <a:ext cx="5772608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726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Освобождение от налога на дивиденды средств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направляемых на новые производственные проекты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865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1696" y="1844824"/>
            <a:ext cx="3018136" cy="2448272"/>
          </a:xfrm>
        </p:spPr>
        <p:txBody>
          <a:bodyPr anchor="t">
            <a:noAutofit/>
          </a:bodyPr>
          <a:lstStyle/>
          <a:p>
            <a:pPr lvl="0" algn="l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ПРИНЯТЬ МЕРЫ ПО КОРРЕКТИРОВКЕ СИСТЕМЫ ТАРИФООБРАЗОВАНИЯ НА РЫНКАХ ЕСТЕСТВЕННЫХ МОНОПОЛИЙ С ЦЕЛЬЮ ОБЕСПЕЧЕНИЯ ЭКОНОМИЧЕСКОГО РОСТА НЕСЫРЬЕВОГО СЕКТОРА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800" b="1" dirty="0">
                <a:solidFill>
                  <a:schemeClr val="tx2">
                    <a:lumMod val="75000"/>
                  </a:schemeClr>
                </a:solidFill>
              </a:rPr>
            </a:br>
            <a:endParaRPr lang="ru-RU" sz="1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Изображение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9730"/>
            <a:ext cx="803635" cy="5905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1138" y="78374"/>
            <a:ext cx="2122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СТОЛЫПИНСКИЙ</a:t>
            </a:r>
          </a:p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КЛУБ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059832" y="0"/>
            <a:ext cx="0" cy="685800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46045" y="6239053"/>
            <a:ext cx="52105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437" y="6290156"/>
            <a:ext cx="224292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ПАКЕТ</a:t>
            </a:r>
          </a:p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ПЕРВООЧЕРЕДНЫХ 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МЕР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9" name="Номер слайда 9"/>
          <p:cNvSpPr txBox="1">
            <a:spLocks/>
          </p:cNvSpPr>
          <p:nvPr/>
        </p:nvSpPr>
        <p:spPr>
          <a:xfrm>
            <a:off x="6959627" y="63684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BB280F-458C-4E5C-B30B-CE048693EED4}" type="slidenum">
              <a:rPr lang="ru-RU" sz="1400" b="1" smtClean="0">
                <a:latin typeface="+mj-lt"/>
              </a:rPr>
              <a:pPr/>
              <a:t>23</a:t>
            </a:fld>
            <a:endParaRPr lang="ru-RU" sz="14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437" y="908720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0</a:t>
            </a:r>
            <a:r>
              <a:rPr lang="en-US" sz="4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7</a:t>
            </a:r>
            <a:endParaRPr lang="ru-RU" sz="48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341987"/>
              </p:ext>
            </p:extLst>
          </p:nvPr>
        </p:nvGraphicFramePr>
        <p:xfrm>
          <a:off x="3250915" y="282352"/>
          <a:ext cx="2833253" cy="1463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33253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ПЕРЕДАТЬ ФУНКЦИЮ</a:t>
                      </a:r>
                      <a:br>
                        <a:rPr lang="ru-RU" sz="12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</a:b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ПО УСТАНОВЛЕНИЮ СЕТЕВЫХ</a:t>
                      </a:r>
                      <a:br>
                        <a:rPr lang="ru-RU" sz="12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</a:b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ТАРИФОВ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на передачу электроэнергии</a:t>
                      </a:r>
                      <a:br>
                        <a:rPr lang="ru-RU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</a:br>
                      <a:r>
                        <a:rPr lang="ru-RU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с регионального уровня на</a:t>
                      </a:r>
                      <a:br>
                        <a:rPr lang="ru-RU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</a:br>
                      <a:r>
                        <a:rPr lang="ru-RU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федеральный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2017-2018 гг.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58456"/>
              </p:ext>
            </p:extLst>
          </p:nvPr>
        </p:nvGraphicFramePr>
        <p:xfrm>
          <a:off x="3250915" y="2226568"/>
          <a:ext cx="2833253" cy="15156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33253"/>
              </a:tblGrid>
              <a:tr h="10584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ПОДКЛЮЧИТЬ К СЕТЯМ </a:t>
                      </a:r>
                      <a:br>
                        <a:rPr lang="ru-RU" sz="12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</a:b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ВСЕ ЧАСТНЫЕ ГЕНЕРИРУЮЩИЕ</a:t>
                      </a:r>
                      <a:br>
                        <a:rPr lang="ru-RU" sz="12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</a:b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МОЩНОСТИ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без взимания</a:t>
                      </a:r>
                      <a:r>
                        <a:rPr lang="ru-RU" sz="12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 </a:t>
                      </a:r>
                      <a:r>
                        <a:rPr lang="ru-RU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дополнительной</a:t>
                      </a:r>
                      <a:br>
                        <a:rPr lang="ru-RU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</a:br>
                      <a:r>
                        <a:rPr lang="ru-RU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платы</a:t>
                      </a:r>
                      <a:r>
                        <a:rPr lang="ru-RU" sz="12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 </a:t>
                      </a:r>
                      <a:r>
                        <a:rPr lang="ru-RU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стоимости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977678"/>
              </p:ext>
            </p:extLst>
          </p:nvPr>
        </p:nvGraphicFramePr>
        <p:xfrm>
          <a:off x="3251473" y="4962872"/>
          <a:ext cx="5713015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13015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ОГРАНИЧИТЬ СТАВКИ ПО</a:t>
                      </a:r>
                      <a:br>
                        <a:rPr lang="ru-RU" sz="12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</a:b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ПОДКЛЮЧЕНИЮ К ЭЛЕКТРИЧЕСКИМ И ГАЗОВЫМ СЕТЯМ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от стоимости нового оборудования по всем видам</a:t>
                      </a:r>
                      <a:r>
                        <a:rPr lang="ru-RU" sz="12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 </a:t>
                      </a:r>
                      <a:r>
                        <a:rPr lang="ru-RU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налогов и импортных пошлин для действующих производств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98044"/>
              </p:ext>
            </p:extLst>
          </p:nvPr>
        </p:nvGraphicFramePr>
        <p:xfrm>
          <a:off x="6156176" y="285909"/>
          <a:ext cx="2833253" cy="1463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33253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ОГРАНИЧИТЬ НА 3 ГОДА РОСТ</a:t>
                      </a:r>
                      <a:br>
                        <a:rPr lang="ru-RU" sz="12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</a:b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ТАРИФОВ ИНФРАСТРУКТУРНЫХ</a:t>
                      </a:r>
                      <a:br>
                        <a:rPr lang="ru-RU" sz="12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</a:b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МОНОПОЛИЙ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(ЖД-перевозки, природный газ,</a:t>
                      </a:r>
                      <a:br>
                        <a:rPr lang="ru-RU" sz="12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</a:br>
                      <a:r>
                        <a:rPr lang="ru-RU" sz="12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электроэнергия, тарифы ЖКХ, нефтепродукты) по модели «1/2 инфляция минус»</a:t>
                      </a:r>
                      <a:r>
                        <a:rPr lang="ru-RU" sz="1200" b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 </a:t>
                      </a:r>
                      <a:r>
                        <a:rPr lang="ru-RU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2017-2018 гг.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536746"/>
              </p:ext>
            </p:extLst>
          </p:nvPr>
        </p:nvGraphicFramePr>
        <p:xfrm>
          <a:off x="6156176" y="2226568"/>
          <a:ext cx="2833253" cy="24300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33253"/>
              </a:tblGrid>
              <a:tr h="10584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СОЗДАТЬ ПРИВЛЕКАТЕЛЬНЫЕ УСЛОВИЯ </a:t>
                      </a:r>
                      <a:br>
                        <a:rPr lang="ru-RU" sz="12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</a:b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ДЛЯ ИНВЕСТИЦИЙ В СЕКТОР ГЛУБОКОЙ  ПЕРЕРАБОТКИ УГЛЕВОДОРОДНОГО СЫРЬЯ 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пониженные налоговые ставки по налогу на имущество и прибыль компаний, реализующих </a:t>
                      </a:r>
                      <a:r>
                        <a:rPr lang="ru-RU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инвестпроекты</a:t>
                      </a:r>
                      <a:r>
                        <a:rPr lang="ru-RU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, исключение из списка подакцизных товаров</a:t>
                      </a:r>
                      <a:br>
                        <a:rPr lang="ru-RU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</a:br>
                      <a:r>
                        <a:rPr lang="ru-RU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продуктов </a:t>
                      </a:r>
                      <a:r>
                        <a:rPr lang="ru-RU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нефте</a:t>
                      </a:r>
                      <a:r>
                        <a:rPr lang="ru-RU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- и</a:t>
                      </a:r>
                      <a:r>
                        <a:rPr lang="ru-RU" sz="12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 </a:t>
                      </a:r>
                      <a:r>
                        <a:rPr lang="ru-RU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газопереработки</a:t>
                      </a:r>
                      <a:r>
                        <a:rPr lang="ru-RU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 4—6 переделов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340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1696" y="1844824"/>
            <a:ext cx="3018136" cy="2448272"/>
          </a:xfrm>
        </p:spPr>
        <p:txBody>
          <a:bodyPr anchor="t">
            <a:noAutofit/>
          </a:bodyPr>
          <a:lstStyle/>
          <a:p>
            <a:pPr algn="l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ПРЕКРАТИТЬ АДМИНИСТРАТИВНОЕ ДАВЛЕНИЕ НА БИЗНЕС</a:t>
            </a:r>
            <a:endParaRPr lang="ru-RU" sz="1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Изображение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9730"/>
            <a:ext cx="803635" cy="5905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1138" y="78374"/>
            <a:ext cx="2122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СТОЛЫПИНСКИЙ</a:t>
            </a:r>
          </a:p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КЛУБ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059832" y="0"/>
            <a:ext cx="0" cy="685800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46045" y="6239053"/>
            <a:ext cx="52105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437" y="6290156"/>
            <a:ext cx="224292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ПАКЕТ</a:t>
            </a:r>
          </a:p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ПЕРВООЧЕРЕДНЫХ 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МЕР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9" name="Номер слайда 9"/>
          <p:cNvSpPr txBox="1">
            <a:spLocks/>
          </p:cNvSpPr>
          <p:nvPr/>
        </p:nvSpPr>
        <p:spPr>
          <a:xfrm>
            <a:off x="6959627" y="63684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BB280F-458C-4E5C-B30B-CE048693EED4}" type="slidenum">
              <a:rPr lang="ru-RU" sz="1400" b="1" smtClean="0">
                <a:latin typeface="+mj-lt"/>
              </a:rPr>
              <a:pPr/>
              <a:t>24</a:t>
            </a:fld>
            <a:endParaRPr lang="ru-RU" sz="14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437" y="908720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0</a:t>
            </a:r>
            <a:r>
              <a:rPr lang="en-U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8</a:t>
            </a:r>
            <a:endParaRPr lang="ru-RU" sz="48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79912" y="332656"/>
            <a:ext cx="4762111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Сократить количество выдаваемых </a:t>
            </a:r>
            <a:br>
              <a:rPr lang="ru-RU" sz="1400" b="1" dirty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</a:b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прокуратурой согласований </a:t>
            </a:r>
            <a:r>
              <a:rPr lang="ru-RU" sz="1400" b="1" dirty="0">
                <a:latin typeface="+mj-lt"/>
                <a:ea typeface="Helvetica Neue Condensed" charset="0"/>
                <a:cs typeface="Helvetica Neue Condensed" charset="0"/>
              </a:rPr>
              <a:t/>
            </a:r>
            <a:br>
              <a:rPr lang="ru-RU" sz="1400" b="1" dirty="0">
                <a:latin typeface="+mj-lt"/>
                <a:ea typeface="Helvetica Neue Condensed" charset="0"/>
                <a:cs typeface="Helvetica Neue Condensed" charset="0"/>
              </a:rPr>
            </a:br>
            <a:r>
              <a:rPr lang="ru-RU" sz="1200" b="1" dirty="0">
                <a:solidFill>
                  <a:srgbClr val="989898"/>
                </a:solidFill>
                <a:latin typeface="+mj-lt"/>
                <a:ea typeface="Helvetica Neue Condensed" charset="0"/>
                <a:cs typeface="Helvetica Neue Condensed" charset="0"/>
              </a:rPr>
              <a:t>на проведение плановых мероприятий по контролю </a:t>
            </a:r>
            <a:br>
              <a:rPr lang="ru-RU" sz="1200" b="1" dirty="0">
                <a:solidFill>
                  <a:srgbClr val="989898"/>
                </a:solidFill>
                <a:latin typeface="+mj-lt"/>
                <a:ea typeface="Helvetica Neue Condensed" charset="0"/>
                <a:cs typeface="Helvetica Neue Condensed" charset="0"/>
              </a:rPr>
            </a:br>
            <a:r>
              <a:rPr lang="ru-RU" sz="1200" b="1" dirty="0">
                <a:solidFill>
                  <a:srgbClr val="989898"/>
                </a:solidFill>
                <a:latin typeface="+mj-lt"/>
                <a:ea typeface="Helvetica Neue Condensed" charset="0"/>
                <a:cs typeface="Helvetica Neue Condensed" charset="0"/>
              </a:rPr>
              <a:t>и надзору минимум в 2 раза, внеплановых минимум </a:t>
            </a:r>
            <a:br>
              <a:rPr lang="ru-RU" sz="1200" b="1" dirty="0">
                <a:solidFill>
                  <a:srgbClr val="989898"/>
                </a:solidFill>
                <a:latin typeface="+mj-lt"/>
                <a:ea typeface="Helvetica Neue Condensed" charset="0"/>
                <a:cs typeface="Helvetica Neue Condensed" charset="0"/>
              </a:rPr>
            </a:br>
            <a:r>
              <a:rPr lang="ru-RU" sz="1200" b="1" dirty="0">
                <a:solidFill>
                  <a:srgbClr val="989898"/>
                </a:solidFill>
                <a:latin typeface="+mj-lt"/>
                <a:ea typeface="Helvetica Neue Condensed" charset="0"/>
                <a:cs typeface="Helvetica Neue Condensed" charset="0"/>
              </a:rPr>
              <a:t>в 4 раза</a:t>
            </a:r>
          </a:p>
          <a:p>
            <a:r>
              <a:rPr lang="ru-RU" sz="1400" b="1" dirty="0">
                <a:latin typeface="+mj-lt"/>
                <a:ea typeface="Helvetica Neue Condensed" charset="0"/>
                <a:cs typeface="Helvetica Neue Condensed" charset="0"/>
              </a:rPr>
              <a:t> </a:t>
            </a:r>
          </a:p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Ограничить максимальное количество </a:t>
            </a:r>
            <a:br>
              <a:rPr lang="ru-RU" sz="1400" b="1" dirty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</a:b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плановых проверок бизнеса:</a:t>
            </a:r>
            <a:r>
              <a:rPr lang="ru-RU" sz="1400" b="1" dirty="0">
                <a:latin typeface="+mj-lt"/>
                <a:ea typeface="Helvetica Neue Condensed" charset="0"/>
                <a:cs typeface="Helvetica Neue Condensed" charset="0"/>
              </a:rPr>
              <a:t/>
            </a:r>
            <a:br>
              <a:rPr lang="ru-RU" sz="1400" b="1" dirty="0">
                <a:latin typeface="+mj-lt"/>
                <a:ea typeface="Helvetica Neue Condensed" charset="0"/>
                <a:cs typeface="Helvetica Neue Condensed" charset="0"/>
              </a:rPr>
            </a:br>
            <a:r>
              <a:rPr lang="ru-RU" sz="1200" b="1" dirty="0">
                <a:solidFill>
                  <a:srgbClr val="989898"/>
                </a:solidFill>
                <a:latin typeface="+mj-lt"/>
                <a:ea typeface="Helvetica Neue Condensed" charset="0"/>
                <a:cs typeface="Helvetica Neue Condensed" charset="0"/>
              </a:rPr>
              <a:t>не более двух проверок в </a:t>
            </a:r>
            <a:r>
              <a:rPr lang="ru-RU" sz="1200" b="1" dirty="0" smtClean="0">
                <a:solidFill>
                  <a:srgbClr val="989898"/>
                </a:solidFill>
                <a:latin typeface="+mj-lt"/>
                <a:ea typeface="Helvetica Neue Condensed" charset="0"/>
                <a:cs typeface="Helvetica Neue Condensed" charset="0"/>
              </a:rPr>
              <a:t>год </a:t>
            </a:r>
            <a:r>
              <a:rPr lang="ru-RU" sz="1200" b="1" dirty="0">
                <a:solidFill>
                  <a:srgbClr val="989898"/>
                </a:solidFill>
                <a:latin typeface="+mj-lt"/>
                <a:ea typeface="Helvetica Neue Condensed" charset="0"/>
                <a:cs typeface="Helvetica Neue Condensed" charset="0"/>
              </a:rPr>
              <a:t>и не чаще одной</a:t>
            </a:r>
            <a:br>
              <a:rPr lang="ru-RU" sz="1200" b="1" dirty="0">
                <a:solidFill>
                  <a:srgbClr val="989898"/>
                </a:solidFill>
                <a:latin typeface="+mj-lt"/>
                <a:ea typeface="Helvetica Neue Condensed" charset="0"/>
                <a:cs typeface="Helvetica Neue Condensed" charset="0"/>
              </a:rPr>
            </a:br>
            <a:r>
              <a:rPr lang="ru-RU" sz="1200" b="1" dirty="0">
                <a:solidFill>
                  <a:srgbClr val="989898"/>
                </a:solidFill>
                <a:latin typeface="+mj-lt"/>
                <a:ea typeface="Helvetica Neue Condensed" charset="0"/>
                <a:cs typeface="Helvetica Neue Condensed" charset="0"/>
              </a:rPr>
              <a:t>проверки каждые три года одним и тем же</a:t>
            </a:r>
            <a:br>
              <a:rPr lang="ru-RU" sz="1200" b="1" dirty="0">
                <a:solidFill>
                  <a:srgbClr val="989898"/>
                </a:solidFill>
                <a:latin typeface="+mj-lt"/>
                <a:ea typeface="Helvetica Neue Condensed" charset="0"/>
                <a:cs typeface="Helvetica Neue Condensed" charset="0"/>
              </a:rPr>
            </a:br>
            <a:r>
              <a:rPr lang="ru-RU" sz="1200" b="1" dirty="0">
                <a:solidFill>
                  <a:srgbClr val="989898"/>
                </a:solidFill>
                <a:latin typeface="+mj-lt"/>
                <a:ea typeface="Helvetica Neue Condensed" charset="0"/>
                <a:cs typeface="Helvetica Neue Condensed" charset="0"/>
              </a:rPr>
              <a:t>проверяющим </a:t>
            </a:r>
            <a:r>
              <a:rPr lang="ru-RU" sz="1200" b="1" dirty="0" smtClean="0">
                <a:solidFill>
                  <a:srgbClr val="989898"/>
                </a:solidFill>
                <a:latin typeface="+mj-lt"/>
                <a:ea typeface="Helvetica Neue Condensed" charset="0"/>
                <a:cs typeface="Helvetica Neue Condensed" charset="0"/>
              </a:rPr>
              <a:t>органом</a:t>
            </a:r>
          </a:p>
          <a:p>
            <a:endParaRPr lang="ru-RU" sz="1200" b="1" dirty="0">
              <a:solidFill>
                <a:srgbClr val="989898"/>
              </a:solidFill>
              <a:latin typeface="+mj-lt"/>
              <a:ea typeface="Helvetica Neue Condensed" charset="0"/>
              <a:cs typeface="Helvetica Neue Condensed" charset="0"/>
            </a:endParaRPr>
          </a:p>
          <a:p>
            <a:r>
              <a:rPr lang="ru-RU" sz="1400" b="1" dirty="0">
                <a:latin typeface="+mj-lt"/>
                <a:ea typeface="Helvetica Neue Condensed" charset="0"/>
                <a:cs typeface="Helvetica Neue Condensed" charset="0"/>
              </a:rPr>
              <a:t> </a:t>
            </a:r>
          </a:p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Освободить новые производственные </a:t>
            </a:r>
            <a:br>
              <a:rPr lang="ru-RU" sz="1400" b="1" dirty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</a:b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предприятия от плановых проверок на три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года</a:t>
            </a:r>
          </a:p>
          <a:p>
            <a:endParaRPr lang="ru-RU" sz="1400" b="1" dirty="0">
              <a:solidFill>
                <a:srgbClr val="3370EE"/>
              </a:solidFill>
              <a:latin typeface="+mj-lt"/>
              <a:ea typeface="Helvetica Neue Condensed" charset="0"/>
              <a:cs typeface="Helvetica Neue Condensed" charset="0"/>
            </a:endParaRPr>
          </a:p>
          <a:p>
            <a:endParaRPr lang="ru-RU" sz="1400" b="1" dirty="0">
              <a:latin typeface="+mj-lt"/>
              <a:ea typeface="Helvetica Neue Condensed" charset="0"/>
              <a:cs typeface="Helvetica Neue Condensed" charset="0"/>
            </a:endParaRPr>
          </a:p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Приравнять прокурорские проверки </a:t>
            </a:r>
            <a:br>
              <a:rPr lang="ru-RU" sz="1400" b="1" dirty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</a:b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к внеплановым </a:t>
            </a:r>
            <a:r>
              <a:rPr lang="ru-RU" sz="1400" b="1" dirty="0">
                <a:latin typeface="+mj-lt"/>
                <a:ea typeface="Helvetica Neue Condensed" charset="0"/>
                <a:cs typeface="Helvetica Neue Condensed" charset="0"/>
              </a:rPr>
              <a:t/>
            </a:r>
            <a:br>
              <a:rPr lang="ru-RU" sz="1400" b="1" dirty="0">
                <a:latin typeface="+mj-lt"/>
                <a:ea typeface="Helvetica Neue Condensed" charset="0"/>
                <a:cs typeface="Helvetica Neue Condensed" charset="0"/>
              </a:rPr>
            </a:br>
            <a:r>
              <a:rPr lang="ru-RU" sz="1200" b="1" dirty="0">
                <a:solidFill>
                  <a:srgbClr val="989898"/>
                </a:solidFill>
                <a:latin typeface="+mj-lt"/>
                <a:ea typeface="Helvetica Neue Condensed" charset="0"/>
                <a:cs typeface="Helvetica Neue Condensed" charset="0"/>
              </a:rPr>
              <a:t>и проводить их только с согласия вышестоящего </a:t>
            </a:r>
            <a:endParaRPr lang="en-US" sz="1200" b="1" dirty="0" smtClean="0">
              <a:solidFill>
                <a:srgbClr val="989898"/>
              </a:solidFill>
              <a:latin typeface="+mj-lt"/>
              <a:ea typeface="Helvetica Neue Condensed" charset="0"/>
              <a:cs typeface="Helvetica Neue Condensed" charset="0"/>
            </a:endParaRPr>
          </a:p>
          <a:p>
            <a:r>
              <a:rPr lang="ru-RU" sz="1200" b="1" dirty="0" smtClean="0">
                <a:solidFill>
                  <a:srgbClr val="989898"/>
                </a:solidFill>
                <a:latin typeface="+mj-lt"/>
                <a:ea typeface="Helvetica Neue Condensed" charset="0"/>
                <a:cs typeface="Helvetica Neue Condensed" charset="0"/>
              </a:rPr>
              <a:t>органа прокуратуры</a:t>
            </a:r>
            <a:endParaRPr lang="ru-RU" sz="1200" b="1" dirty="0">
              <a:solidFill>
                <a:srgbClr val="989898"/>
              </a:solidFill>
              <a:latin typeface="+mj-lt"/>
              <a:ea typeface="Helvetica Neue Condensed" charset="0"/>
              <a:cs typeface="Helvetica Neue Condensed" charset="0"/>
            </a:endParaRPr>
          </a:p>
          <a:p>
            <a:r>
              <a:rPr lang="ru-RU" sz="1400" b="1" dirty="0">
                <a:latin typeface="+mj-lt"/>
                <a:ea typeface="Helvetica Neue Condensed" charset="0"/>
                <a:cs typeface="Helvetica Neue Condensed" charset="0"/>
              </a:rPr>
              <a:t> </a:t>
            </a:r>
            <a:endParaRPr lang="ru-RU" sz="1400" b="1" dirty="0" smtClean="0">
              <a:latin typeface="+mj-lt"/>
              <a:ea typeface="Helvetica Neue Condensed" charset="0"/>
              <a:cs typeface="Helvetica Neue Condensed" charset="0"/>
            </a:endParaRPr>
          </a:p>
          <a:p>
            <a:endParaRPr lang="ru-RU" sz="1400" b="1" dirty="0">
              <a:latin typeface="+mj-lt"/>
              <a:ea typeface="Helvetica Neue Condensed" charset="0"/>
              <a:cs typeface="Helvetica Neue Condensed" charset="0"/>
            </a:endParaRPr>
          </a:p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Запретить привлекать к административной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ответственности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по итогам проведения административных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расследований </a:t>
            </a:r>
            <a:r>
              <a:rPr lang="ru-RU" sz="1400" b="1" dirty="0">
                <a:latin typeface="+mj-lt"/>
                <a:ea typeface="Helvetica Neue Condensed" charset="0"/>
                <a:cs typeface="Helvetica Neue Condensed" charset="0"/>
              </a:rPr>
              <a:t/>
            </a:r>
            <a:br>
              <a:rPr lang="ru-RU" sz="1400" b="1" dirty="0">
                <a:latin typeface="+mj-lt"/>
                <a:ea typeface="Helvetica Neue Condensed" charset="0"/>
                <a:cs typeface="Helvetica Neue Condensed" charset="0"/>
              </a:rPr>
            </a:br>
            <a:r>
              <a:rPr lang="ru-RU" sz="1200" b="1" dirty="0">
                <a:solidFill>
                  <a:srgbClr val="989898"/>
                </a:solidFill>
                <a:latin typeface="+mj-lt"/>
                <a:ea typeface="Helvetica Neue Condensed" charset="0"/>
                <a:cs typeface="Helvetica Neue Condensed" charset="0"/>
              </a:rPr>
              <a:t>в случае выявления нарушений инициировать внеплановую </a:t>
            </a:r>
            <a:br>
              <a:rPr lang="ru-RU" sz="1200" b="1" dirty="0">
                <a:solidFill>
                  <a:srgbClr val="989898"/>
                </a:solidFill>
                <a:latin typeface="+mj-lt"/>
                <a:ea typeface="Helvetica Neue Condensed" charset="0"/>
                <a:cs typeface="Helvetica Neue Condensed" charset="0"/>
              </a:rPr>
            </a:br>
            <a:r>
              <a:rPr lang="ru-RU" sz="1200" b="1" dirty="0">
                <a:solidFill>
                  <a:srgbClr val="989898"/>
                </a:solidFill>
                <a:latin typeface="+mj-lt"/>
                <a:ea typeface="Helvetica Neue Condensed" charset="0"/>
                <a:cs typeface="Helvetica Neue Condensed" charset="0"/>
              </a:rPr>
              <a:t>проверку с разрешения прокуратуры</a:t>
            </a:r>
          </a:p>
          <a:p>
            <a:endParaRPr lang="ru-RU" sz="1400" b="1" dirty="0">
              <a:latin typeface="+mj-lt"/>
              <a:ea typeface="Helvetica Neue Condensed" charset="0"/>
              <a:cs typeface="Helvetica Neue Condensed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5856" y="374516"/>
            <a:ext cx="436338" cy="54014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500" b="1" dirty="0" smtClean="0">
                <a:solidFill>
                  <a:srgbClr val="989898"/>
                </a:solidFill>
                <a:latin typeface="+mj-lt"/>
                <a:ea typeface="Helvetica Neue Condensed" charset="0"/>
                <a:cs typeface="Helvetica Neue Condensed" charset="0"/>
              </a:rPr>
              <a:t>1</a:t>
            </a:r>
          </a:p>
          <a:p>
            <a:endParaRPr lang="ru-RU" sz="2800" b="1" dirty="0" smtClean="0">
              <a:solidFill>
                <a:srgbClr val="989898"/>
              </a:solidFill>
              <a:latin typeface="+mj-lt"/>
              <a:ea typeface="Helvetica Neue Condensed" charset="0"/>
              <a:cs typeface="Helvetica Neue Condensed" charset="0"/>
            </a:endParaRPr>
          </a:p>
          <a:p>
            <a:pPr>
              <a:spcBef>
                <a:spcPts val="1200"/>
              </a:spcBef>
            </a:pPr>
            <a:r>
              <a:rPr lang="ru-RU" sz="3500" b="1" dirty="0" smtClean="0">
                <a:solidFill>
                  <a:srgbClr val="989898"/>
                </a:solidFill>
                <a:latin typeface="+mj-lt"/>
                <a:ea typeface="Helvetica Neue Condensed" charset="0"/>
                <a:cs typeface="Helvetica Neue Condensed" charset="0"/>
              </a:rPr>
              <a:t>2</a:t>
            </a:r>
          </a:p>
          <a:p>
            <a:pPr>
              <a:spcBef>
                <a:spcPts val="600"/>
              </a:spcBef>
            </a:pPr>
            <a:endParaRPr lang="ru-RU" sz="4400" b="1" dirty="0" smtClean="0">
              <a:solidFill>
                <a:srgbClr val="989898"/>
              </a:solidFill>
              <a:latin typeface="+mj-lt"/>
              <a:ea typeface="Helvetica Neue Condensed" charset="0"/>
              <a:cs typeface="Helvetica Neue Condensed" charset="0"/>
            </a:endParaRPr>
          </a:p>
          <a:p>
            <a:pPr>
              <a:spcBef>
                <a:spcPts val="600"/>
              </a:spcBef>
            </a:pPr>
            <a:r>
              <a:rPr lang="ru-RU" sz="3500" b="1" dirty="0" smtClean="0">
                <a:solidFill>
                  <a:srgbClr val="989898"/>
                </a:solidFill>
                <a:latin typeface="+mj-lt"/>
                <a:ea typeface="Helvetica Neue Condensed" charset="0"/>
                <a:cs typeface="Helvetica Neue Condensed" charset="0"/>
              </a:rPr>
              <a:t>3</a:t>
            </a:r>
          </a:p>
          <a:p>
            <a:pPr>
              <a:spcBef>
                <a:spcPts val="600"/>
              </a:spcBef>
            </a:pPr>
            <a:endParaRPr lang="ru-RU" sz="1400" b="1" dirty="0" smtClean="0">
              <a:solidFill>
                <a:srgbClr val="989898"/>
              </a:solidFill>
              <a:latin typeface="+mj-lt"/>
              <a:ea typeface="Helvetica Neue Condensed" charset="0"/>
              <a:cs typeface="Helvetica Neue Condensed" charset="0"/>
            </a:endParaRPr>
          </a:p>
          <a:p>
            <a:pPr>
              <a:spcBef>
                <a:spcPts val="600"/>
              </a:spcBef>
            </a:pPr>
            <a:r>
              <a:rPr lang="ru-RU" sz="3500" b="1" dirty="0" smtClean="0">
                <a:solidFill>
                  <a:srgbClr val="989898"/>
                </a:solidFill>
                <a:latin typeface="+mj-lt"/>
                <a:ea typeface="Helvetica Neue Condensed" charset="0"/>
                <a:cs typeface="Helvetica Neue Condensed" charset="0"/>
              </a:rPr>
              <a:t>4</a:t>
            </a:r>
          </a:p>
          <a:p>
            <a:pPr>
              <a:spcBef>
                <a:spcPts val="1800"/>
              </a:spcBef>
            </a:pPr>
            <a:endParaRPr lang="ru-RU" sz="1300" b="1" dirty="0" smtClean="0">
              <a:solidFill>
                <a:srgbClr val="989898"/>
              </a:solidFill>
              <a:latin typeface="+mj-lt"/>
              <a:ea typeface="Helvetica Neue Condensed" charset="0"/>
              <a:cs typeface="Helvetica Neue Condensed" charset="0"/>
            </a:endParaRPr>
          </a:p>
          <a:p>
            <a:pPr>
              <a:spcBef>
                <a:spcPts val="1800"/>
              </a:spcBef>
            </a:pPr>
            <a:r>
              <a:rPr lang="ru-RU" sz="3500" b="1" dirty="0" smtClean="0">
                <a:solidFill>
                  <a:srgbClr val="989898"/>
                </a:solidFill>
                <a:latin typeface="+mj-lt"/>
                <a:ea typeface="Helvetica Neue Condensed" charset="0"/>
                <a:cs typeface="Helvetica Neue Condensed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45939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1696" y="1844824"/>
            <a:ext cx="3018136" cy="2448272"/>
          </a:xfrm>
        </p:spPr>
        <p:txBody>
          <a:bodyPr anchor="t">
            <a:noAutofit/>
          </a:bodyPr>
          <a:lstStyle/>
          <a:p>
            <a:pPr algn="l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ОГРАНИЧИТЬ УГОЛОВНОЕ ПРЕСЛЕДОВАНИЕ ПРЕДПРИНИМАТЕЛЕЙ</a:t>
            </a:r>
            <a:endParaRPr lang="ru-RU" sz="1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Изображение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9730"/>
            <a:ext cx="803635" cy="5905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1138" y="78374"/>
            <a:ext cx="2122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СТОЛЫПИНСКИЙ</a:t>
            </a:r>
          </a:p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КЛУБ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059832" y="0"/>
            <a:ext cx="0" cy="685800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46045" y="6239053"/>
            <a:ext cx="52105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437" y="6290156"/>
            <a:ext cx="224292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ПАКЕТ</a:t>
            </a:r>
          </a:p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ПЕРВООЧЕРЕДНЫХ 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МЕР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9" name="Номер слайда 9"/>
          <p:cNvSpPr txBox="1">
            <a:spLocks/>
          </p:cNvSpPr>
          <p:nvPr/>
        </p:nvSpPr>
        <p:spPr>
          <a:xfrm>
            <a:off x="6959627" y="63684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BB280F-458C-4E5C-B30B-CE048693EED4}" type="slidenum">
              <a:rPr lang="ru-RU" sz="1400" b="1" smtClean="0">
                <a:latin typeface="+mj-lt"/>
              </a:rPr>
              <a:pPr/>
              <a:t>25</a:t>
            </a:fld>
            <a:endParaRPr lang="ru-RU" sz="14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437" y="908720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0</a:t>
            </a:r>
            <a:r>
              <a:rPr lang="en-US" sz="4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9</a:t>
            </a:r>
            <a:endParaRPr lang="ru-RU" sz="48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991169"/>
              </p:ext>
            </p:extLst>
          </p:nvPr>
        </p:nvGraphicFramePr>
        <p:xfrm>
          <a:off x="3250915" y="620688"/>
          <a:ext cx="5772608" cy="1102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726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Декриминализовать деяния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предусмотренные ч.2 ст. 146, ч.1 ст.180,</a:t>
                      </a:r>
                      <a:b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</a:b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ч.1 ст.171, ч.1 и ч.3 ст.171.1 УК РФ,</a:t>
                      </a:r>
                      <a:b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</a:b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ч.1 ст.194 УК РФ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342072"/>
              </p:ext>
            </p:extLst>
          </p:nvPr>
        </p:nvGraphicFramePr>
        <p:xfrm>
          <a:off x="3250915" y="2204864"/>
          <a:ext cx="5772608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726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Следственным органам проводить</a:t>
                      </a:r>
                      <a:b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</a:b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гласные оперативно-розыскные</a:t>
                      </a:r>
                      <a:r>
                        <a:rPr lang="en-US" sz="1600" b="1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мероприятия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возбуждать уголовные дела, избирать меру пресечения</a:t>
                      </a:r>
                      <a:b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</a:b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только с санкции прокурора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378988"/>
              </p:ext>
            </p:extLst>
          </p:nvPr>
        </p:nvGraphicFramePr>
        <p:xfrm>
          <a:off x="3251473" y="3717032"/>
          <a:ext cx="5772608" cy="131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726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Внести изменения в уголовное </a:t>
                      </a:r>
                      <a:b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</a:b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и административное законодательство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и повысить ответственность сотрудников правоохранительных</a:t>
                      </a:r>
                      <a:r>
                        <a:rPr lang="en-US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органов за необоснованное возбуждение уголовных дел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835134"/>
              </p:ext>
            </p:extLst>
          </p:nvPr>
        </p:nvGraphicFramePr>
        <p:xfrm>
          <a:off x="3244838" y="5229200"/>
          <a:ext cx="5772608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726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Разрешение на продление</a:t>
                      </a:r>
                      <a:b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</a:b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срока содержания под стражей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на стадии следствия и суда на срок более 6 месяцев принимать</a:t>
                      </a:r>
                      <a:r>
                        <a:rPr lang="en-US" sz="14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решением Председателя Верховного Суда РФ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733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1696" y="1844824"/>
            <a:ext cx="3018136" cy="2448272"/>
          </a:xfrm>
        </p:spPr>
        <p:txBody>
          <a:bodyPr anchor="t">
            <a:noAutofit/>
          </a:bodyPr>
          <a:lstStyle/>
          <a:p>
            <a:pPr algn="l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ИСКЛЮЧИТЬ НЕОБЪЕКТИВНОЕ РАССМОТРЕНИЕ УГОЛОВНЫХ ДЕЛ И ХОЗЯЙСТВЕННЫХ СПОРОВ В СУДАХ</a:t>
            </a:r>
            <a:endParaRPr lang="ru-RU" sz="1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Изображение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9730"/>
            <a:ext cx="803635" cy="5905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1138" y="78374"/>
            <a:ext cx="2122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СТОЛЫПИНСКИЙ</a:t>
            </a:r>
          </a:p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КЛУБ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059832" y="0"/>
            <a:ext cx="0" cy="685800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46045" y="6239053"/>
            <a:ext cx="52105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437" y="6290156"/>
            <a:ext cx="224292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ПАКЕТ</a:t>
            </a:r>
          </a:p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ПЕРВООЧЕРЕДНЫХ 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МЕР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9" name="Номер слайда 9"/>
          <p:cNvSpPr txBox="1">
            <a:spLocks/>
          </p:cNvSpPr>
          <p:nvPr/>
        </p:nvSpPr>
        <p:spPr>
          <a:xfrm>
            <a:off x="6959627" y="63684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BB280F-458C-4E5C-B30B-CE048693EED4}" type="slidenum">
              <a:rPr lang="ru-RU" sz="1400" b="1" smtClean="0">
                <a:latin typeface="+mj-lt"/>
              </a:rPr>
              <a:pPr/>
              <a:t>26</a:t>
            </a:fld>
            <a:endParaRPr lang="ru-RU" sz="14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437" y="908720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10</a:t>
            </a:r>
            <a:endParaRPr lang="ru-RU" sz="48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pic>
        <p:nvPicPr>
          <p:cNvPr id="11" name="Изображение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03037" y="548680"/>
            <a:ext cx="1250838" cy="1324947"/>
          </a:xfrm>
          <a:prstGeom prst="rect">
            <a:avLst/>
          </a:prstGeom>
        </p:spPr>
      </p:pic>
      <p:sp>
        <p:nvSpPr>
          <p:cNvPr id="12" name="Объект 2"/>
          <p:cNvSpPr>
            <a:spLocks noGrp="1"/>
          </p:cNvSpPr>
          <p:nvPr>
            <p:ph idx="1"/>
          </p:nvPr>
        </p:nvSpPr>
        <p:spPr>
          <a:xfrm>
            <a:off x="4572000" y="476672"/>
            <a:ext cx="4310744" cy="6256949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3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Изменить функционал</a:t>
            </a:r>
            <a:br>
              <a:rPr lang="ru-RU" sz="3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</a:br>
            <a:r>
              <a:rPr lang="ru-RU" sz="3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председателей судов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900" b="1" dirty="0">
                <a:solidFill>
                  <a:srgbClr val="989898"/>
                </a:solidFill>
                <a:latin typeface="+mj-lt"/>
              </a:rPr>
              <a:t>ограничить обязанности хозяйственными вопросами,</a:t>
            </a:r>
            <a:br>
              <a:rPr lang="ru-RU" sz="2900" b="1" dirty="0">
                <a:solidFill>
                  <a:srgbClr val="989898"/>
                </a:solidFill>
                <a:latin typeface="+mj-lt"/>
              </a:rPr>
            </a:br>
            <a:r>
              <a:rPr lang="ru-RU" sz="2900" b="1" dirty="0">
                <a:solidFill>
                  <a:srgbClr val="989898"/>
                </a:solidFill>
                <a:latin typeface="+mj-lt"/>
              </a:rPr>
              <a:t>запретить им участвовать в назначении судей на </a:t>
            </a:r>
            <a:r>
              <a:rPr lang="ru-RU" sz="2900" b="1" dirty="0" smtClean="0">
                <a:solidFill>
                  <a:srgbClr val="989898"/>
                </a:solidFill>
                <a:latin typeface="+mj-lt"/>
              </a:rPr>
              <a:t>процесс</a:t>
            </a:r>
            <a:r>
              <a:rPr lang="ru-RU" sz="2000" b="1" dirty="0" smtClean="0">
                <a:solidFill>
                  <a:srgbClr val="989898"/>
                </a:solidFill>
                <a:latin typeface="+mj-lt"/>
              </a:rPr>
              <a:t/>
            </a:r>
            <a:br>
              <a:rPr lang="ru-RU" sz="2000" b="1" dirty="0" smtClean="0">
                <a:solidFill>
                  <a:srgbClr val="989898"/>
                </a:solidFill>
                <a:latin typeface="+mj-lt"/>
              </a:rPr>
            </a:br>
            <a:endParaRPr lang="ru-RU" sz="2000" b="1" dirty="0">
              <a:solidFill>
                <a:srgbClr val="989898"/>
              </a:solidFill>
              <a:latin typeface="+mj-lt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b="1" dirty="0">
                <a:latin typeface="+mj-lt"/>
              </a:rPr>
              <a:t> 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3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Внести обязательный формальный</a:t>
            </a:r>
            <a:br>
              <a:rPr lang="ru-RU" sz="3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</a:br>
            <a:r>
              <a:rPr lang="ru-RU" sz="3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учет всех контактов судей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900" b="1" dirty="0">
                <a:solidFill>
                  <a:srgbClr val="989898"/>
                </a:solidFill>
                <a:latin typeface="+mj-lt"/>
              </a:rPr>
              <a:t>с безусловной дисквалификацией в случае предоставления</a:t>
            </a:r>
            <a:br>
              <a:rPr lang="ru-RU" sz="2900" b="1" dirty="0">
                <a:solidFill>
                  <a:srgbClr val="989898"/>
                </a:solidFill>
                <a:latin typeface="+mj-lt"/>
              </a:rPr>
            </a:br>
            <a:r>
              <a:rPr lang="ru-RU" sz="2900" b="1" dirty="0">
                <a:solidFill>
                  <a:srgbClr val="989898"/>
                </a:solidFill>
                <a:latin typeface="+mj-lt"/>
              </a:rPr>
              <a:t>неверной </a:t>
            </a:r>
            <a:r>
              <a:rPr lang="ru-RU" sz="2900" b="1" dirty="0" smtClean="0">
                <a:solidFill>
                  <a:srgbClr val="989898"/>
                </a:solidFill>
                <a:latin typeface="+mj-lt"/>
              </a:rPr>
              <a:t>информации</a:t>
            </a:r>
            <a:r>
              <a:rPr lang="ru-RU" sz="2000" b="1" dirty="0" smtClean="0">
                <a:solidFill>
                  <a:srgbClr val="989898"/>
                </a:solidFill>
                <a:latin typeface="+mj-lt"/>
              </a:rPr>
              <a:t/>
            </a:r>
            <a:br>
              <a:rPr lang="ru-RU" sz="2000" b="1" dirty="0" smtClean="0">
                <a:solidFill>
                  <a:srgbClr val="989898"/>
                </a:solidFill>
                <a:latin typeface="+mj-lt"/>
              </a:rPr>
            </a:br>
            <a:r>
              <a:rPr lang="ru-RU" sz="2000" b="1" dirty="0" smtClean="0">
                <a:solidFill>
                  <a:srgbClr val="989898"/>
                </a:solidFill>
                <a:latin typeface="+mj-lt"/>
              </a:rPr>
              <a:t/>
            </a:r>
            <a:br>
              <a:rPr lang="ru-RU" sz="2000" b="1" dirty="0" smtClean="0">
                <a:solidFill>
                  <a:srgbClr val="989898"/>
                </a:solidFill>
                <a:latin typeface="+mj-lt"/>
              </a:rPr>
            </a:br>
            <a:endParaRPr lang="ru-RU" sz="2000" b="1" dirty="0">
              <a:solidFill>
                <a:srgbClr val="989898"/>
              </a:solidFill>
              <a:latin typeface="+mj-lt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b="1" dirty="0">
                <a:latin typeface="+mj-lt"/>
              </a:rPr>
              <a:t> 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3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Создать независимую от субъектов </a:t>
            </a:r>
            <a:r>
              <a:rPr lang="ru-RU" sz="3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РФ</a:t>
            </a:r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3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апелляционную </a:t>
            </a:r>
            <a:r>
              <a:rPr lang="ru-RU" sz="3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инстанцию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900" b="1" dirty="0">
                <a:solidFill>
                  <a:srgbClr val="989898"/>
                </a:solidFill>
                <a:latin typeface="+mj-lt"/>
              </a:rPr>
              <a:t>на уровне федеральных </a:t>
            </a:r>
            <a:r>
              <a:rPr lang="ru-RU" sz="2900" b="1" dirty="0" smtClean="0">
                <a:solidFill>
                  <a:srgbClr val="989898"/>
                </a:solidFill>
                <a:latin typeface="+mj-lt"/>
              </a:rPr>
              <a:t>округов</a:t>
            </a:r>
            <a:r>
              <a:rPr lang="ru-RU" sz="2000" b="1" dirty="0" smtClean="0">
                <a:solidFill>
                  <a:srgbClr val="989898"/>
                </a:solidFill>
                <a:latin typeface="+mj-lt"/>
              </a:rPr>
              <a:t/>
            </a:r>
            <a:br>
              <a:rPr lang="ru-RU" sz="2000" b="1" dirty="0" smtClean="0">
                <a:solidFill>
                  <a:srgbClr val="989898"/>
                </a:solidFill>
                <a:latin typeface="+mj-lt"/>
              </a:rPr>
            </a:br>
            <a:endParaRPr lang="ru-RU" sz="2000" b="1" dirty="0" smtClean="0">
              <a:solidFill>
                <a:srgbClr val="989898"/>
              </a:solidFill>
              <a:latin typeface="+mj-lt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b="1" dirty="0" smtClean="0">
              <a:latin typeface="+mj-lt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b="1" dirty="0">
              <a:latin typeface="+mj-lt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3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Запретить судьям, ведущим </a:t>
            </a:r>
            <a:r>
              <a:rPr lang="ru-RU" sz="3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процесс</a:t>
            </a:r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3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«по </a:t>
            </a:r>
            <a:r>
              <a:rPr lang="ru-RU" sz="3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существу» предъявленных обвинений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900" b="1" dirty="0">
                <a:solidFill>
                  <a:srgbClr val="989898"/>
                </a:solidFill>
                <a:latin typeface="+mj-lt"/>
              </a:rPr>
              <a:t>выносить решения по мере пресечения и другим </a:t>
            </a:r>
            <a:br>
              <a:rPr lang="ru-RU" sz="2900" b="1" dirty="0">
                <a:solidFill>
                  <a:srgbClr val="989898"/>
                </a:solidFill>
                <a:latin typeface="+mj-lt"/>
              </a:rPr>
            </a:br>
            <a:r>
              <a:rPr lang="ru-RU" sz="2900" b="1" dirty="0">
                <a:solidFill>
                  <a:srgbClr val="989898"/>
                </a:solidFill>
                <a:latin typeface="+mj-lt"/>
              </a:rPr>
              <a:t>процессуальным вопросам</a:t>
            </a:r>
          </a:p>
          <a:p>
            <a:pPr marL="0" indent="0">
              <a:lnSpc>
                <a:spcPct val="100000"/>
              </a:lnSpc>
              <a:buNone/>
            </a:pPr>
            <a:endParaRPr lang="ru-RU" b="1" dirty="0">
              <a:latin typeface="+mj-lt"/>
            </a:endParaRPr>
          </a:p>
        </p:txBody>
      </p:sp>
      <p:pic>
        <p:nvPicPr>
          <p:cNvPr id="15" name="Изображение 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03037" y="2132856"/>
            <a:ext cx="1250838" cy="1306287"/>
          </a:xfrm>
          <a:prstGeom prst="rect">
            <a:avLst/>
          </a:prstGeom>
        </p:spPr>
      </p:pic>
      <p:pic>
        <p:nvPicPr>
          <p:cNvPr id="16" name="Изображение 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03037" y="3653543"/>
            <a:ext cx="1250838" cy="1287625"/>
          </a:xfrm>
          <a:prstGeom prst="rect">
            <a:avLst/>
          </a:prstGeom>
        </p:spPr>
      </p:pic>
      <p:pic>
        <p:nvPicPr>
          <p:cNvPr id="17" name="Изображение 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03037" y="4925892"/>
            <a:ext cx="1250838" cy="1383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38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1696" y="1844824"/>
            <a:ext cx="3018136" cy="2448272"/>
          </a:xfrm>
        </p:spPr>
        <p:txBody>
          <a:bodyPr anchor="t">
            <a:noAutofit/>
          </a:bodyPr>
          <a:lstStyle/>
          <a:p>
            <a:pPr algn="l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ОБЕСПЕЧИТЬ ФИНАНСИРОВАНИЕ РЕАЛИЗАЦИИ ПЕРВООЧЕРЕДНЫХ МЕР</a:t>
            </a:r>
            <a:endParaRPr lang="ru-RU" sz="1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Изображение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9730"/>
            <a:ext cx="803635" cy="5905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1138" y="78374"/>
            <a:ext cx="2122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СТОЛЫПИНСКИЙ</a:t>
            </a:r>
          </a:p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КЛУБ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059832" y="0"/>
            <a:ext cx="0" cy="685800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46045" y="6239053"/>
            <a:ext cx="52105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437" y="6290156"/>
            <a:ext cx="224292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ПАКЕТ</a:t>
            </a:r>
          </a:p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ПЕРВООЧЕРЕДНЫХ 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МЕР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9" name="Номер слайда 9"/>
          <p:cNvSpPr txBox="1">
            <a:spLocks/>
          </p:cNvSpPr>
          <p:nvPr/>
        </p:nvSpPr>
        <p:spPr>
          <a:xfrm>
            <a:off x="6959627" y="63684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BB280F-458C-4E5C-B30B-CE048693EED4}" type="slidenum">
              <a:rPr lang="ru-RU" sz="1400" b="1" smtClean="0">
                <a:latin typeface="+mj-lt"/>
              </a:rPr>
              <a:pPr/>
              <a:t>27</a:t>
            </a:fld>
            <a:endParaRPr lang="ru-RU" sz="14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437" y="908720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11</a:t>
            </a:r>
            <a:endParaRPr lang="ru-RU" sz="48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1" name="Загнутый угол 10"/>
          <p:cNvSpPr/>
          <p:nvPr/>
        </p:nvSpPr>
        <p:spPr>
          <a:xfrm rot="10800000" flipH="1">
            <a:off x="116382" y="3637923"/>
            <a:ext cx="257550" cy="504000"/>
          </a:xfrm>
          <a:prstGeom prst="foldedCorner">
            <a:avLst>
              <a:gd name="adj" fmla="val 47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+mj-lt"/>
            </a:endParaRPr>
          </a:p>
        </p:txBody>
      </p:sp>
      <p:sp>
        <p:nvSpPr>
          <p:cNvPr id="12" name="Загнутый угол 11"/>
          <p:cNvSpPr/>
          <p:nvPr/>
        </p:nvSpPr>
        <p:spPr>
          <a:xfrm rot="10800000" flipH="1">
            <a:off x="432797" y="3798352"/>
            <a:ext cx="257550" cy="350728"/>
          </a:xfrm>
          <a:prstGeom prst="foldedCorner">
            <a:avLst>
              <a:gd name="adj" fmla="val 47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97289" y="3749647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j-lt"/>
              </a:rPr>
              <a:t>1</a:t>
            </a:r>
            <a:endParaRPr lang="ru-RU" b="1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068829"/>
              </p:ext>
            </p:extLst>
          </p:nvPr>
        </p:nvGraphicFramePr>
        <p:xfrm>
          <a:off x="3250915" y="692696"/>
          <a:ext cx="5772608" cy="2194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726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Для обеспечения финансирования </a:t>
                      </a:r>
                      <a:b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</a:b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первоочередных мер, а также для предотвращения </a:t>
                      </a:r>
                      <a:r>
                        <a:rPr lang="ru-RU" sz="1600" b="1" kern="1200" dirty="0" err="1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перетока</a:t>
                      </a: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 средств населения на валютный рынок 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организовать выпуск индексируемых облигаций федерального </a:t>
                      </a:r>
                      <a:b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</a:b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займа, номинированных в рублях, с доходностью 2-3% с плавающим купоном (но с пересчетом на курс к евро на день погашения) на общую сумму до 1 трлн руб. в связанных инвестиционных целях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0361"/>
              </p:ext>
            </p:extLst>
          </p:nvPr>
        </p:nvGraphicFramePr>
        <p:xfrm>
          <a:off x="3250915" y="3573016"/>
          <a:ext cx="5772608" cy="13400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72608"/>
              </a:tblGrid>
              <a:tr h="7072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Перейти от необеспеченной эмиссии</a:t>
                      </a:r>
                      <a:b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</a:b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к кредитной эмиссии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32795">
                <a:tc>
                  <a:txBody>
                    <a:bodyPr/>
                    <a:lstStyle/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для целей инвестиционного развития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1" name="Изображение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5856" y="1764597"/>
            <a:ext cx="907722" cy="995607"/>
          </a:xfrm>
          <a:prstGeom prst="rect">
            <a:avLst/>
          </a:prstGeom>
        </p:spPr>
      </p:pic>
      <p:pic>
        <p:nvPicPr>
          <p:cNvPr id="22" name="Изображение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34641" y="4293096"/>
            <a:ext cx="783770" cy="839755"/>
          </a:xfrm>
          <a:prstGeom prst="rect">
            <a:avLst/>
          </a:prstGeom>
        </p:spPr>
      </p:pic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271030"/>
              </p:ext>
            </p:extLst>
          </p:nvPr>
        </p:nvGraphicFramePr>
        <p:xfrm>
          <a:off x="3250915" y="5431368"/>
          <a:ext cx="5772608" cy="57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726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Допустить увеличение государственного</a:t>
                      </a:r>
                      <a:b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</a:b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долга до 15-17% ВВП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682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1696" y="1844824"/>
            <a:ext cx="3018136" cy="2448272"/>
          </a:xfrm>
        </p:spPr>
        <p:txBody>
          <a:bodyPr anchor="t">
            <a:noAutofit/>
          </a:bodyPr>
          <a:lstStyle/>
          <a:p>
            <a:pPr algn="l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ОБЕСПЕЧИТЬ ФИНАНСИРОВАНИЕ РЕАЛИЗАЦИИ ПЕРВООЧЕРЕДНЫХ МЕР</a:t>
            </a:r>
            <a:endParaRPr lang="ru-RU" sz="1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Изображение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9730"/>
            <a:ext cx="803635" cy="5905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1138" y="78374"/>
            <a:ext cx="2122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СТОЛЫПИНСКИЙ</a:t>
            </a:r>
          </a:p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КЛУБ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059832" y="0"/>
            <a:ext cx="0" cy="685800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46045" y="6239053"/>
            <a:ext cx="52105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437" y="6290156"/>
            <a:ext cx="224292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ПАКЕТ</a:t>
            </a:r>
          </a:p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ПЕРВООЧЕРЕДНЫХ 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МЕР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9" name="Номер слайда 9"/>
          <p:cNvSpPr txBox="1">
            <a:spLocks/>
          </p:cNvSpPr>
          <p:nvPr/>
        </p:nvSpPr>
        <p:spPr>
          <a:xfrm>
            <a:off x="6959627" y="63684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BB280F-458C-4E5C-B30B-CE048693EED4}" type="slidenum">
              <a:rPr lang="ru-RU" sz="1400" b="1" smtClean="0">
                <a:latin typeface="+mj-lt"/>
              </a:rPr>
              <a:pPr/>
              <a:t>28</a:t>
            </a:fld>
            <a:endParaRPr lang="ru-RU" sz="14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437" y="908720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11</a:t>
            </a:r>
            <a:endParaRPr lang="ru-RU" sz="48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1" name="Загнутый угол 10"/>
          <p:cNvSpPr/>
          <p:nvPr/>
        </p:nvSpPr>
        <p:spPr>
          <a:xfrm rot="10800000" flipH="1">
            <a:off x="116382" y="3791195"/>
            <a:ext cx="257550" cy="350728"/>
          </a:xfrm>
          <a:prstGeom prst="foldedCorner">
            <a:avLst>
              <a:gd name="adj" fmla="val 47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нутый угол 11"/>
          <p:cNvSpPr/>
          <p:nvPr/>
        </p:nvSpPr>
        <p:spPr>
          <a:xfrm rot="10800000" flipH="1">
            <a:off x="432797" y="3645080"/>
            <a:ext cx="257550" cy="504000"/>
          </a:xfrm>
          <a:prstGeom prst="foldedCorner">
            <a:avLst>
              <a:gd name="adj" fmla="val 47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413292" y="3749647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j-lt"/>
              </a:rPr>
              <a:t>2</a:t>
            </a:r>
            <a:endParaRPr lang="ru-RU" b="1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288325"/>
              </p:ext>
            </p:extLst>
          </p:nvPr>
        </p:nvGraphicFramePr>
        <p:xfrm>
          <a:off x="3250915" y="404664"/>
          <a:ext cx="5772608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72608"/>
              </a:tblGrid>
              <a:tr h="7072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Допустить на первые два года</a:t>
                      </a:r>
                      <a:b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</a:b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преобразований дефицит федерального</a:t>
                      </a:r>
                      <a:b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</a:b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бюджета на уровне 2-3% ВВП,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327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обеспечив его последующее снижение за счет налоговых</a:t>
                      </a:r>
                      <a:r>
                        <a:rPr lang="en-US" sz="14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поступлений от ускорения экономического роста и повышения</a:t>
                      </a:r>
                      <a:r>
                        <a:rPr lang="ru-RU" sz="14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собираемости налогов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08932"/>
              </p:ext>
            </p:extLst>
          </p:nvPr>
        </p:nvGraphicFramePr>
        <p:xfrm>
          <a:off x="3250915" y="2423408"/>
          <a:ext cx="5772608" cy="1437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726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За счет снижения налоговой нагрузки</a:t>
                      </a:r>
                      <a:b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</a:b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на бизнес и освобождения части прибыли,</a:t>
                      </a:r>
                      <a:b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</a:b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используемой для инвестирования</a:t>
                      </a:r>
                      <a:b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</a:b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от налогов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  <a:ea typeface="Helvetica Neue Condensed" charset="0"/>
                          <a:cs typeface="Helvetica Neue Condensed" charset="0"/>
                        </a:rPr>
                        <a:t>мобилизовать дополнительно 1,5-2 трлн руб. в год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576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-36512" y="2132856"/>
            <a:ext cx="2267742" cy="43204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ВЫЗОВЫ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Изображение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9730"/>
            <a:ext cx="803635" cy="5905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1138" y="78374"/>
            <a:ext cx="2122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СТОЛЫПИНСКИЙ</a:t>
            </a:r>
          </a:p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КЛУБ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059832" y="0"/>
            <a:ext cx="0" cy="685800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46045" y="6239053"/>
            <a:ext cx="52105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437" y="6290156"/>
            <a:ext cx="224292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ПАКЕТ</a:t>
            </a:r>
          </a:p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ПЕРВООЧЕРЕДНЫХ 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МЕР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696" y="2915652"/>
            <a:ext cx="173797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ПАДЕНИЕ ВВП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25" name="Загнутый угол 24"/>
          <p:cNvSpPr/>
          <p:nvPr/>
        </p:nvSpPr>
        <p:spPr>
          <a:xfrm rot="10800000" flipH="1">
            <a:off x="116382" y="3791195"/>
            <a:ext cx="257550" cy="350728"/>
          </a:xfrm>
          <a:prstGeom prst="foldedCorner">
            <a:avLst>
              <a:gd name="adj" fmla="val 47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Загнутый угол 25"/>
          <p:cNvSpPr/>
          <p:nvPr/>
        </p:nvSpPr>
        <p:spPr>
          <a:xfrm rot="10800000" flipH="1">
            <a:off x="432797" y="3645080"/>
            <a:ext cx="257550" cy="504000"/>
          </a:xfrm>
          <a:prstGeom prst="foldedCorner">
            <a:avLst>
              <a:gd name="adj" fmla="val 47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Загнутый угол 26"/>
          <p:cNvSpPr/>
          <p:nvPr/>
        </p:nvSpPr>
        <p:spPr>
          <a:xfrm rot="10800000" flipH="1">
            <a:off x="749212" y="3798352"/>
            <a:ext cx="257550" cy="350728"/>
          </a:xfrm>
          <a:prstGeom prst="foldedCorner">
            <a:avLst>
              <a:gd name="adj" fmla="val 47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Загнутый угол 27"/>
          <p:cNvSpPr/>
          <p:nvPr/>
        </p:nvSpPr>
        <p:spPr>
          <a:xfrm rot="10800000" flipH="1">
            <a:off x="1065627" y="3798352"/>
            <a:ext cx="257550" cy="350728"/>
          </a:xfrm>
          <a:prstGeom prst="foldedCorner">
            <a:avLst>
              <a:gd name="adj" fmla="val 47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Загнутый угол 28"/>
          <p:cNvSpPr/>
          <p:nvPr/>
        </p:nvSpPr>
        <p:spPr>
          <a:xfrm rot="10800000" flipH="1">
            <a:off x="1382044" y="3798352"/>
            <a:ext cx="257550" cy="350728"/>
          </a:xfrm>
          <a:prstGeom prst="foldedCorner">
            <a:avLst>
              <a:gd name="adj" fmla="val 47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Номер слайда 9"/>
          <p:cNvSpPr txBox="1">
            <a:spLocks/>
          </p:cNvSpPr>
          <p:nvPr/>
        </p:nvSpPr>
        <p:spPr>
          <a:xfrm>
            <a:off x="6959627" y="63684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BB280F-458C-4E5C-B30B-CE048693EED4}" type="slidenum">
              <a:rPr lang="ru-RU" sz="1400" b="1" smtClean="0">
                <a:latin typeface="+mj-lt"/>
              </a:rPr>
              <a:pPr/>
              <a:t>3</a:t>
            </a:fld>
            <a:endParaRPr lang="ru-RU" sz="1400" b="1" dirty="0"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3292" y="3749647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j-lt"/>
              </a:rPr>
              <a:t>2</a:t>
            </a:r>
            <a:endParaRPr lang="ru-RU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3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67225" y="1253747"/>
            <a:ext cx="1502228" cy="2237015"/>
          </a:xfrm>
        </p:spPr>
      </p:pic>
      <p:sp>
        <p:nvSpPr>
          <p:cNvPr id="35" name="TextBox 34"/>
          <p:cNvSpPr txBox="1"/>
          <p:nvPr/>
        </p:nvSpPr>
        <p:spPr>
          <a:xfrm>
            <a:off x="3199881" y="404664"/>
            <a:ext cx="46233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Падение ВВП продолжается</a:t>
            </a: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8-ой квартал подряд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+mj-lt"/>
              <a:ea typeface="Helvetica Neue Condensed" charset="0"/>
              <a:cs typeface="Helvetica Neue Condensed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699162" y="1464259"/>
            <a:ext cx="379462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В долларовом эквиваленте падение</a:t>
            </a:r>
            <a:endParaRPr lang="en-US" sz="14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Helvetica Neue Condensed" charset="0"/>
              <a:cs typeface="Helvetica Neue Condensed" charset="0"/>
            </a:endParaRPr>
          </a:p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в 2013-2015 гг.</a:t>
            </a:r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 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составило 41% и Россия </a:t>
            </a:r>
            <a:endParaRPr lang="en-US" sz="14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Helvetica Neue Condensed" charset="0"/>
              <a:cs typeface="Helvetica Neue Condensed" charset="0"/>
            </a:endParaRPr>
          </a:p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опустилась с 8 места</a:t>
            </a:r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 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в мире на 12 *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Helvetica Neue Condensed" charset="0"/>
              <a:cs typeface="Helvetica Neue Condensed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699162" y="2564904"/>
            <a:ext cx="331693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При этом ВВП на душу населения </a:t>
            </a:r>
            <a:endParaRPr lang="en-US" sz="14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Helvetica Neue Condensed" charset="0"/>
              <a:cs typeface="Helvetica Neue Condensed" charset="0"/>
            </a:endParaRPr>
          </a:p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упал на 42%,</a:t>
            </a:r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 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до 9055 долл./чел. </a:t>
            </a:r>
            <a:endParaRPr lang="en-US" sz="14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Helvetica Neue Condensed" charset="0"/>
              <a:cs typeface="Helvetica Neue Condensed" charset="0"/>
            </a:endParaRPr>
          </a:p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По этому показателю страна</a:t>
            </a:r>
            <a:b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</a:b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опустилась с 52 на 69 место *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Helvetica Neue Condensed" charset="0"/>
              <a:cs typeface="Helvetica Neue Condensed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257403" y="4925352"/>
            <a:ext cx="41633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В постоянных ценах по данным ФНС с 2011</a:t>
            </a:r>
            <a:b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</a:b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по 2015 гг. составляет -15%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Helvetica Neue Condensed" charset="0"/>
              <a:cs typeface="Helvetica Neue Condensed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194825" y="5085184"/>
            <a:ext cx="24016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F92406"/>
                </a:solidFill>
                <a:latin typeface="+mj-lt"/>
                <a:ea typeface="Helvetica Neue Condensed" charset="0"/>
                <a:cs typeface="Helvetica Neue Condensed" charset="0"/>
              </a:rPr>
              <a:t>-15%</a:t>
            </a:r>
            <a:endParaRPr lang="ru-RU" sz="7200" b="1" dirty="0">
              <a:solidFill>
                <a:srgbClr val="F92406"/>
              </a:solidFill>
              <a:latin typeface="+mj-lt"/>
              <a:ea typeface="Helvetica Neue Condensed" charset="0"/>
              <a:cs typeface="Helvetica Neue Condensed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252533" y="6024338"/>
            <a:ext cx="235191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 smtClean="0">
                <a:solidFill>
                  <a:srgbClr val="F92406"/>
                </a:solidFill>
                <a:latin typeface="+mj-lt"/>
                <a:ea typeface="Helvetica Neue Condensed" charset="0"/>
                <a:cs typeface="Helvetica Neue Condensed" charset="0"/>
              </a:rPr>
              <a:t>2011-2012-2013-2014-2015</a:t>
            </a:r>
            <a:endParaRPr lang="ru-RU" sz="1300" b="1" dirty="0">
              <a:solidFill>
                <a:srgbClr val="F92406"/>
              </a:solidFill>
              <a:latin typeface="+mj-lt"/>
              <a:ea typeface="Helvetica Neue Condensed" charset="0"/>
              <a:cs typeface="Helvetica Neue Condensed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30738" y="3996021"/>
            <a:ext cx="44262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Сокращение добавленной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стоимости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+mj-lt"/>
              <a:ea typeface="Helvetica Neue Condensed" charset="0"/>
              <a:cs typeface="Helvetica Neue Condensed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98900" y="6577607"/>
            <a:ext cx="35333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* – Международный валютный фонд 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8864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-36512" y="2132856"/>
            <a:ext cx="2267742" cy="43204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ВЫЗОВЫ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Изображение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9730"/>
            <a:ext cx="803635" cy="5905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1138" y="78374"/>
            <a:ext cx="2122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СТОЛЫПИНСКИЙ</a:t>
            </a:r>
          </a:p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КЛУБ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059832" y="0"/>
            <a:ext cx="0" cy="685800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46045" y="6239053"/>
            <a:ext cx="52105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437" y="6290156"/>
            <a:ext cx="224292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ПАКЕТ</a:t>
            </a:r>
          </a:p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ПЕРВООЧЕРЕДНЫХ 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МЕР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25557" y="3717032"/>
            <a:ext cx="1206083" cy="5193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584693" y="3772088"/>
            <a:ext cx="28780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Helvetica Neue Condensed" charset="0"/>
                <a:ea typeface="Helvetica Neue Condensed" charset="0"/>
                <a:cs typeface="Helvetica Neue Condensed" charset="0"/>
              </a:rPr>
              <a:t>2</a:t>
            </a:r>
          </a:p>
        </p:txBody>
      </p:sp>
      <p:sp>
        <p:nvSpPr>
          <p:cNvPr id="24" name="Загнутый угол 23"/>
          <p:cNvSpPr/>
          <p:nvPr/>
        </p:nvSpPr>
        <p:spPr>
          <a:xfrm rot="10800000" flipH="1">
            <a:off x="116382" y="3791195"/>
            <a:ext cx="257550" cy="350728"/>
          </a:xfrm>
          <a:prstGeom prst="foldedCorner">
            <a:avLst>
              <a:gd name="adj" fmla="val 47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Загнутый угол 19"/>
          <p:cNvSpPr/>
          <p:nvPr/>
        </p:nvSpPr>
        <p:spPr>
          <a:xfrm rot="10800000" flipH="1">
            <a:off x="432797" y="3798352"/>
            <a:ext cx="257550" cy="350728"/>
          </a:xfrm>
          <a:prstGeom prst="foldedCorner">
            <a:avLst>
              <a:gd name="adj" fmla="val 47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Загнутый угол 24"/>
          <p:cNvSpPr/>
          <p:nvPr/>
        </p:nvSpPr>
        <p:spPr>
          <a:xfrm rot="10800000" flipH="1">
            <a:off x="749212" y="3645080"/>
            <a:ext cx="257550" cy="504000"/>
          </a:xfrm>
          <a:prstGeom prst="foldedCorner">
            <a:avLst>
              <a:gd name="adj" fmla="val 47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Загнутый угол 25"/>
          <p:cNvSpPr/>
          <p:nvPr/>
        </p:nvSpPr>
        <p:spPr>
          <a:xfrm rot="10800000" flipH="1">
            <a:off x="1065627" y="3798352"/>
            <a:ext cx="257550" cy="350728"/>
          </a:xfrm>
          <a:prstGeom prst="foldedCorner">
            <a:avLst>
              <a:gd name="adj" fmla="val 47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Загнутый угол 26"/>
          <p:cNvSpPr/>
          <p:nvPr/>
        </p:nvSpPr>
        <p:spPr>
          <a:xfrm rot="10800000" flipH="1">
            <a:off x="1382044" y="3798352"/>
            <a:ext cx="257550" cy="350728"/>
          </a:xfrm>
          <a:prstGeom prst="foldedCorner">
            <a:avLst>
              <a:gd name="adj" fmla="val 47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Номер слайда 9"/>
          <p:cNvSpPr txBox="1">
            <a:spLocks/>
          </p:cNvSpPr>
          <p:nvPr/>
        </p:nvSpPr>
        <p:spPr>
          <a:xfrm>
            <a:off x="6959627" y="63684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BB280F-458C-4E5C-B30B-CE048693EED4}" type="slidenum">
              <a:rPr lang="ru-RU" sz="1400" b="1" smtClean="0">
                <a:latin typeface="+mj-lt"/>
              </a:rPr>
              <a:pPr/>
              <a:t>4</a:t>
            </a:fld>
            <a:endParaRPr lang="ru-RU" sz="1400" b="1" dirty="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29098" y="3749647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j-lt"/>
              </a:rPr>
              <a:t>3</a:t>
            </a:r>
            <a:endParaRPr lang="ru-RU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696" y="2782669"/>
            <a:ext cx="264527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СНИЖЕНИЕ </a:t>
            </a:r>
          </a:p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ДОХОДОВ БЮДЖЕТА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396342" y="3105971"/>
            <a:ext cx="5352122" cy="493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33" name="Изображение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03848" y="1005592"/>
            <a:ext cx="1503681" cy="1991360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3396342" y="595554"/>
            <a:ext cx="5242141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Сокращение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доходов бюджета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+mj-lt"/>
              <a:ea typeface="Helvetica Neue Condensed" charset="0"/>
              <a:cs typeface="Helvetica Neue Condensed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26352" y="1167117"/>
            <a:ext cx="423866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В первой половине 2016 года нефтегазовые</a:t>
            </a:r>
            <a:b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</a:b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доходы бюджета сократились на 44% по </a:t>
            </a:r>
            <a:b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</a:b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сравнению с тем же периодом 2014 года *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Helvetica Neue Condensed" charset="0"/>
              <a:cs typeface="Helvetica Neue Condensed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26352" y="2306749"/>
            <a:ext cx="3932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Общие доходы федерального бюджета</a:t>
            </a:r>
            <a:b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</a:b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сократились на 17,5%</a:t>
            </a:r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 *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Helvetica Neue Condensed" charset="0"/>
              <a:cs typeface="Helvetica Neue Condensed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411846" y="4682753"/>
            <a:ext cx="34644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по прогнозу ЦБ по итогам 2016 года</a:t>
            </a:r>
            <a:b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</a:b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составит 3,4% (2,4 трлн руб.)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Helvetica Neue Condensed" charset="0"/>
              <a:cs typeface="Helvetica Neue Condensed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163720" y="4831707"/>
            <a:ext cx="250100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 smtClean="0">
                <a:solidFill>
                  <a:srgbClr val="F92406"/>
                </a:solidFill>
                <a:latin typeface="+mj-lt"/>
                <a:ea typeface="Helvetica Neue Condensed" charset="0"/>
                <a:cs typeface="Helvetica Neue Condensed" charset="0"/>
              </a:rPr>
              <a:t>3,4%</a:t>
            </a:r>
            <a:endParaRPr lang="ru-RU" sz="8000" b="1" dirty="0">
              <a:solidFill>
                <a:srgbClr val="F92406"/>
              </a:solidFill>
              <a:latin typeface="+mj-lt"/>
              <a:ea typeface="Helvetica Neue Condensed" charset="0"/>
              <a:cs typeface="Helvetica Neue Condensed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96342" y="4293096"/>
            <a:ext cx="3238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Дефицит бюджета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+mj-lt"/>
              <a:ea typeface="Helvetica Neue Condensed" charset="0"/>
              <a:cs typeface="Helvetica Neue Condensed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208568" y="3099851"/>
            <a:ext cx="4440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+mj-lt"/>
                <a:ea typeface="Helvetica Neue Condensed" charset="0"/>
                <a:cs typeface="Helvetica Neue Condensed" charset="0"/>
              </a:rPr>
              <a:t>В долларовом выражении падение составило</a:t>
            </a:r>
            <a:br>
              <a:rPr lang="ru-RU" sz="1400" b="1" dirty="0" smtClean="0">
                <a:solidFill>
                  <a:schemeClr val="bg1"/>
                </a:solidFill>
                <a:latin typeface="+mj-lt"/>
                <a:ea typeface="Helvetica Neue Condensed" charset="0"/>
                <a:cs typeface="Helvetica Neue Condensed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+mj-lt"/>
                <a:ea typeface="Helvetica Neue Condensed" charset="0"/>
                <a:cs typeface="Helvetica Neue Condensed" charset="0"/>
              </a:rPr>
              <a:t>71,3% и 58,6% соответственно</a:t>
            </a:r>
            <a:endParaRPr lang="ru-RU" sz="1400" b="1" dirty="0">
              <a:solidFill>
                <a:schemeClr val="bg1"/>
              </a:solidFill>
              <a:latin typeface="+mj-lt"/>
              <a:ea typeface="Helvetica Neue Condensed" charset="0"/>
              <a:cs typeface="Helvetica Neue Condensed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438922" y="3050724"/>
            <a:ext cx="413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+mj-lt"/>
                <a:ea typeface="Helvetica Neue Condensed" charset="0"/>
                <a:cs typeface="Helvetica Neue Condensed" charset="0"/>
              </a:rPr>
              <a:t>$</a:t>
            </a:r>
            <a:endParaRPr lang="ru-RU" sz="3200" b="1" dirty="0">
              <a:solidFill>
                <a:schemeClr val="bg1"/>
              </a:solidFill>
              <a:latin typeface="+mj-lt"/>
              <a:ea typeface="Helvetica Neue Condensed" charset="0"/>
              <a:cs typeface="Helvetica Neue Condensed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198900" y="6577607"/>
            <a:ext cx="12458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* – Минфин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9084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-36512" y="2132856"/>
            <a:ext cx="2267742" cy="43204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ВЫЗОВЫ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Изображение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9730"/>
            <a:ext cx="803635" cy="5905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1138" y="78374"/>
            <a:ext cx="2122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СТОЛЫПИНСКИЙ</a:t>
            </a:r>
          </a:p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КЛУБ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059832" y="0"/>
            <a:ext cx="0" cy="685800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46045" y="6239053"/>
            <a:ext cx="52105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437" y="6290156"/>
            <a:ext cx="224292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ПАКЕТ</a:t>
            </a:r>
          </a:p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ПЕРВООЧЕРЕДНЫХ 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МЕР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25557" y="4133794"/>
            <a:ext cx="1206083" cy="5193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584693" y="4188850"/>
            <a:ext cx="28780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Helvetica Neue Condensed" charset="0"/>
                <a:ea typeface="Helvetica Neue Condensed" charset="0"/>
                <a:cs typeface="Helvetica Neue Condensed" charset="0"/>
              </a:rPr>
              <a:t>2</a:t>
            </a:r>
          </a:p>
        </p:txBody>
      </p:sp>
      <p:sp>
        <p:nvSpPr>
          <p:cNvPr id="24" name="Загнутый угол 23"/>
          <p:cNvSpPr/>
          <p:nvPr/>
        </p:nvSpPr>
        <p:spPr>
          <a:xfrm rot="10800000" flipH="1">
            <a:off x="116382" y="3793665"/>
            <a:ext cx="257550" cy="350728"/>
          </a:xfrm>
          <a:prstGeom prst="foldedCorner">
            <a:avLst>
              <a:gd name="adj" fmla="val 47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Загнутый угол 19"/>
          <p:cNvSpPr/>
          <p:nvPr/>
        </p:nvSpPr>
        <p:spPr>
          <a:xfrm rot="10800000" flipH="1">
            <a:off x="432797" y="3791944"/>
            <a:ext cx="257550" cy="350728"/>
          </a:xfrm>
          <a:prstGeom prst="foldedCorner">
            <a:avLst>
              <a:gd name="adj" fmla="val 47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Загнутый угол 24"/>
          <p:cNvSpPr/>
          <p:nvPr/>
        </p:nvSpPr>
        <p:spPr>
          <a:xfrm rot="10800000" flipH="1">
            <a:off x="749212" y="3793472"/>
            <a:ext cx="257550" cy="349200"/>
          </a:xfrm>
          <a:prstGeom prst="foldedCorner">
            <a:avLst>
              <a:gd name="adj" fmla="val 47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Загнутый угол 25"/>
          <p:cNvSpPr/>
          <p:nvPr/>
        </p:nvSpPr>
        <p:spPr>
          <a:xfrm rot="10800000" flipH="1">
            <a:off x="1065627" y="3638672"/>
            <a:ext cx="257550" cy="504000"/>
          </a:xfrm>
          <a:prstGeom prst="foldedCorner">
            <a:avLst>
              <a:gd name="adj" fmla="val 47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Загнутый угол 26"/>
          <p:cNvSpPr/>
          <p:nvPr/>
        </p:nvSpPr>
        <p:spPr>
          <a:xfrm rot="10800000" flipH="1">
            <a:off x="1382044" y="3791944"/>
            <a:ext cx="257550" cy="350728"/>
          </a:xfrm>
          <a:prstGeom prst="foldedCorner">
            <a:avLst>
              <a:gd name="adj" fmla="val 47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Номер слайда 9"/>
          <p:cNvSpPr txBox="1">
            <a:spLocks/>
          </p:cNvSpPr>
          <p:nvPr/>
        </p:nvSpPr>
        <p:spPr>
          <a:xfrm>
            <a:off x="6959627" y="63684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BB280F-458C-4E5C-B30B-CE048693EED4}" type="slidenum">
              <a:rPr lang="ru-RU" sz="1400" b="1" smtClean="0">
                <a:latin typeface="+mj-lt"/>
              </a:rPr>
              <a:pPr/>
              <a:t>5</a:t>
            </a:fld>
            <a:endParaRPr lang="ru-RU" sz="1400" b="1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43764" y="3743239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+mj-lt"/>
              </a:rPr>
              <a:t>4</a:t>
            </a:r>
            <a:endParaRPr lang="ru-RU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696" y="2564904"/>
            <a:ext cx="2823209" cy="107721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СОКРАЩЕНИЕ РАБОЧИХ</a:t>
            </a:r>
            <a:b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</a:b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МЕСТ, СНИЖЕНИЕ УРОВНЯ</a:t>
            </a:r>
            <a:b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</a:b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ЖИЗНИ И ВНУТРЕННЕГО </a:t>
            </a:r>
          </a:p>
          <a:p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СПРОСА</a:t>
            </a:r>
            <a:endParaRPr lang="ru-RU" sz="16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45105" y="1628800"/>
            <a:ext cx="5588804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Падает уровень жизни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+mj-lt"/>
              <a:ea typeface="Helvetica Neue Condensed" charset="0"/>
              <a:cs typeface="Helvetica Neue Condensed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38782" y="2097919"/>
            <a:ext cx="273985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Реальные располагаемые </a:t>
            </a:r>
            <a:b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</a:b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доходы за 2 года снизились</a:t>
            </a:r>
            <a:b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</a:b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на 10,2% *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Helvetica Neue Condensed" charset="0"/>
              <a:cs typeface="Helvetica Neue Condensed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07007" y="734462"/>
            <a:ext cx="458010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По данным ФНС с 2011 по 2015 год сокращение</a:t>
            </a:r>
            <a:b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</a:b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составило 6,7 млн человек, то есть более 10%</a:t>
            </a:r>
            <a:b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</a:b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от всех рабочих мест в стране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Helvetica Neue Condensed" charset="0"/>
              <a:cs typeface="Helvetica Neue Condensed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672196" y="4344363"/>
            <a:ext cx="4772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За чертой бедности (150 долл./чел в месяц)</a:t>
            </a:r>
            <a:b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</a:b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в России находится 15% населения (22 млн чел.) *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Helvetica Neue Condensed" charset="0"/>
              <a:cs typeface="Helvetica Neue Condensed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345105" y="3903439"/>
            <a:ext cx="2871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Растет бедность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+mj-lt"/>
              <a:ea typeface="Helvetica Neue Condensed" charset="0"/>
              <a:cs typeface="Helvetica Neue Condensed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644008" y="2980529"/>
            <a:ext cx="328647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В долларах ежемесячный доход</a:t>
            </a:r>
            <a:b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</a:b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россиянина сократился за 2 года</a:t>
            </a:r>
            <a:b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</a:b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на 37% (с 813 до 516 долл.) *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Helvetica Neue Condensed" charset="0"/>
              <a:cs typeface="Helvetica Neue Condensed" charset="0"/>
            </a:endParaRPr>
          </a:p>
        </p:txBody>
      </p:sp>
      <p:pic>
        <p:nvPicPr>
          <p:cNvPr id="34" name="Изображение 2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153"/>
          <a:stretch/>
        </p:blipFill>
        <p:spPr>
          <a:xfrm>
            <a:off x="3247199" y="2097919"/>
            <a:ext cx="1229551" cy="853440"/>
          </a:xfrm>
          <a:prstGeom prst="rect">
            <a:avLst/>
          </a:prstGeom>
        </p:spPr>
      </p:pic>
      <p:pic>
        <p:nvPicPr>
          <p:cNvPr id="35" name="Изображение 2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45105" y="620688"/>
            <a:ext cx="995680" cy="1076960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3345105" y="244781"/>
            <a:ext cx="5748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Сокращается число рабочих мест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406592" y="5190291"/>
            <a:ext cx="5080237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Сокращение спроса</a:t>
            </a: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  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Оборот розничной торговли за 2 года сократился </a:t>
            </a:r>
          </a:p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     на 13,9% (</a:t>
            </a:r>
            <a:r>
              <a:rPr lang="ru-RU" sz="1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янв-авг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2016 к </a:t>
            </a:r>
            <a:r>
              <a:rPr lang="ru-RU" sz="1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янв-авг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2014) *</a:t>
            </a:r>
            <a:endParaRPr lang="ru-RU" sz="2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pic>
        <p:nvPicPr>
          <p:cNvPr id="38" name="Изображение 2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28" r="-80"/>
          <a:stretch/>
        </p:blipFill>
        <p:spPr>
          <a:xfrm>
            <a:off x="3345105" y="2947437"/>
            <a:ext cx="1160231" cy="853440"/>
          </a:xfrm>
          <a:prstGeom prst="rect">
            <a:avLst/>
          </a:prstGeom>
        </p:spPr>
      </p:pic>
      <p:cxnSp>
        <p:nvCxnSpPr>
          <p:cNvPr id="39" name="Прямая со стрелкой 38"/>
          <p:cNvCxnSpPr/>
          <p:nvPr/>
        </p:nvCxnSpPr>
        <p:spPr>
          <a:xfrm>
            <a:off x="3491880" y="4344363"/>
            <a:ext cx="0" cy="523220"/>
          </a:xfrm>
          <a:prstGeom prst="straightConnector1">
            <a:avLst/>
          </a:prstGeom>
          <a:ln w="38100">
            <a:solidFill>
              <a:srgbClr val="F9240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3491880" y="5570076"/>
            <a:ext cx="0" cy="523220"/>
          </a:xfrm>
          <a:prstGeom prst="straightConnector1">
            <a:avLst/>
          </a:prstGeom>
          <a:ln w="38100">
            <a:solidFill>
              <a:srgbClr val="F9240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198900" y="6577607"/>
            <a:ext cx="1165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* – Росстат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3380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-36512" y="2132856"/>
            <a:ext cx="2267742" cy="43204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ВЫЗОВЫ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Изображение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9730"/>
            <a:ext cx="803635" cy="5905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1138" y="78374"/>
            <a:ext cx="2122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СТОЛЫПИНСКИЙ</a:t>
            </a:r>
          </a:p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КЛУБ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059832" y="0"/>
            <a:ext cx="0" cy="685800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46045" y="6239053"/>
            <a:ext cx="52105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437" y="6290156"/>
            <a:ext cx="224292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ПАКЕТ</a:t>
            </a:r>
          </a:p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ПЕРВООЧЕРЕДНЫХ 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МЕР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696" y="2782669"/>
            <a:ext cx="2877711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СНИЖЕНИЕ</a:t>
            </a:r>
          </a:p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ДЕЛОВОЙ АКТИВНОСТИ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25557" y="4133794"/>
            <a:ext cx="1206083" cy="5193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584693" y="4188850"/>
            <a:ext cx="28780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Helvetica Neue Condensed" charset="0"/>
                <a:ea typeface="Helvetica Neue Condensed" charset="0"/>
                <a:cs typeface="Helvetica Neue Condensed" charset="0"/>
              </a:rPr>
              <a:t>2</a:t>
            </a:r>
          </a:p>
        </p:txBody>
      </p:sp>
      <p:sp>
        <p:nvSpPr>
          <p:cNvPr id="24" name="Загнутый угол 23"/>
          <p:cNvSpPr/>
          <p:nvPr/>
        </p:nvSpPr>
        <p:spPr>
          <a:xfrm rot="10800000" flipH="1">
            <a:off x="116382" y="3793665"/>
            <a:ext cx="257550" cy="350728"/>
          </a:xfrm>
          <a:prstGeom prst="foldedCorner">
            <a:avLst>
              <a:gd name="adj" fmla="val 47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Загнутый угол 19"/>
          <p:cNvSpPr/>
          <p:nvPr/>
        </p:nvSpPr>
        <p:spPr>
          <a:xfrm rot="10800000" flipH="1">
            <a:off x="432797" y="3791944"/>
            <a:ext cx="257550" cy="350728"/>
          </a:xfrm>
          <a:prstGeom prst="foldedCorner">
            <a:avLst>
              <a:gd name="adj" fmla="val 47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Загнутый угол 24"/>
          <p:cNvSpPr/>
          <p:nvPr/>
        </p:nvSpPr>
        <p:spPr>
          <a:xfrm rot="10800000" flipH="1">
            <a:off x="749212" y="3793472"/>
            <a:ext cx="257550" cy="349200"/>
          </a:xfrm>
          <a:prstGeom prst="foldedCorner">
            <a:avLst>
              <a:gd name="adj" fmla="val 47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Загнутый угол 25"/>
          <p:cNvSpPr/>
          <p:nvPr/>
        </p:nvSpPr>
        <p:spPr>
          <a:xfrm rot="10800000" flipH="1">
            <a:off x="1065627" y="3791944"/>
            <a:ext cx="257550" cy="350728"/>
          </a:xfrm>
          <a:prstGeom prst="foldedCorner">
            <a:avLst>
              <a:gd name="adj" fmla="val 47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Загнутый угол 26"/>
          <p:cNvSpPr/>
          <p:nvPr/>
        </p:nvSpPr>
        <p:spPr>
          <a:xfrm rot="10800000" flipH="1">
            <a:off x="1382044" y="3638672"/>
            <a:ext cx="257550" cy="504000"/>
          </a:xfrm>
          <a:prstGeom prst="foldedCorner">
            <a:avLst>
              <a:gd name="adj" fmla="val 47701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Номер слайда 9"/>
          <p:cNvSpPr txBox="1">
            <a:spLocks/>
          </p:cNvSpPr>
          <p:nvPr/>
        </p:nvSpPr>
        <p:spPr>
          <a:xfrm>
            <a:off x="6959627" y="63684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BB280F-458C-4E5C-B30B-CE048693EED4}" type="slidenum">
              <a:rPr lang="ru-RU" sz="1400" b="1" smtClean="0">
                <a:latin typeface="+mj-lt"/>
              </a:rPr>
              <a:pPr/>
              <a:t>6</a:t>
            </a:fld>
            <a:endParaRPr lang="ru-RU" sz="1400" b="1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68292" y="3743239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+mj-lt"/>
              </a:rPr>
              <a:t>5</a:t>
            </a:r>
            <a:endParaRPr lang="ru-RU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3" name="Изображение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31840" y="2795910"/>
            <a:ext cx="1076961" cy="934720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3233087" y="157935"/>
            <a:ext cx="59442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Резкое снижение бизнес-активности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из-за резкого роста издержек предприятий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+mj-lt"/>
              <a:ea typeface="Helvetica Neue Condensed" charset="0"/>
              <a:cs typeface="Helvetica Neue Condensed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60748" y="895921"/>
            <a:ext cx="447400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- Удорожания импортных комплектующих, </a:t>
            </a:r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/>
            </a:r>
            <a:b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</a:b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сырья и материалов</a:t>
            </a:r>
          </a:p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- Увеличения процентной ставки по кредитам</a:t>
            </a:r>
          </a:p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- Санкций, ограничивших возможности иностранного заимствования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Helvetica Neue Condensed" charset="0"/>
              <a:cs typeface="Helvetica Neue Condensed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355976" y="2795910"/>
            <a:ext cx="46085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В долларовом выражении составило 93%</a:t>
            </a:r>
          </a:p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Прямые иностранные инвестиции в Россию</a:t>
            </a:r>
            <a:b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</a:b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фактически прекратились *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Helvetica Neue Condensed" charset="0"/>
              <a:cs typeface="Helvetica Neue Condensed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65215" y="5130363"/>
            <a:ext cx="4518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Уровень производительности труда в России отстает от развитых стран в 2,1 раза *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Helvetica Neue Condensed" charset="0"/>
              <a:cs typeface="Helvetica Neue Condensed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68241" y="3868479"/>
            <a:ext cx="538320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Технологическое и инфраструктурное 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отставание российской экономики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усиливается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+mj-lt"/>
              <a:ea typeface="Helvetica Neue Condensed" charset="0"/>
              <a:cs typeface="Helvetica Neue Condensed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360748" y="6087353"/>
            <a:ext cx="4290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Парк оборудования</a:t>
            </a: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 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изношен на 49,4% *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Helvetica Neue Condensed" charset="0"/>
              <a:cs typeface="Helvetica Neue Condensed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33087" y="2363862"/>
            <a:ext cx="4988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Падение инвестиций за 2014-2015 гг.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+mj-lt"/>
              <a:ea typeface="Helvetica Neue Condensed" charset="0"/>
              <a:cs typeface="Helvetica Neue Condensed" charset="0"/>
            </a:endParaRPr>
          </a:p>
        </p:txBody>
      </p:sp>
      <p:pic>
        <p:nvPicPr>
          <p:cNvPr id="36" name="Изображение 1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28895" y="4822408"/>
            <a:ext cx="1036320" cy="1198880"/>
          </a:xfrm>
          <a:prstGeom prst="rect">
            <a:avLst/>
          </a:prstGeom>
        </p:spPr>
      </p:pic>
      <p:pic>
        <p:nvPicPr>
          <p:cNvPr id="37" name="Изображение 1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38200" y="5805264"/>
            <a:ext cx="873760" cy="975360"/>
          </a:xfrm>
          <a:prstGeom prst="rect">
            <a:avLst/>
          </a:prstGeom>
        </p:spPr>
      </p:pic>
      <p:pic>
        <p:nvPicPr>
          <p:cNvPr id="38" name="Изображение 1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28895" y="988978"/>
            <a:ext cx="1036320" cy="1198880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3198900" y="6577607"/>
            <a:ext cx="18069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* – Росстат, ЦБ РФ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8859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24886" y="1584410"/>
            <a:ext cx="8811610" cy="27113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Первоочередные меры должны служить не только задаче возобновления экономического роста в краткосрочной перспективе, но и являться подготовкой к полномасштабным социально-экономическим реформам, предусмотренным среднесрочной программой развития России «Стратегия Роста»</a:t>
            </a:r>
            <a:endParaRPr lang="ru-RU" sz="2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" name="Изображение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9730"/>
            <a:ext cx="803635" cy="5905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11138" y="78374"/>
            <a:ext cx="2122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СТОЛЫПИНСКИЙ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КЛУБ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3" name="Номер слайда 9"/>
          <p:cNvSpPr txBox="1">
            <a:spLocks/>
          </p:cNvSpPr>
          <p:nvPr/>
        </p:nvSpPr>
        <p:spPr>
          <a:xfrm>
            <a:off x="6959627" y="63684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BB280F-458C-4E5C-B30B-CE048693EED4}" type="slidenum">
              <a:rPr lang="ru-RU" sz="1400" b="1" smtClean="0">
                <a:latin typeface="+mj-lt"/>
              </a:rPr>
              <a:pPr/>
              <a:t>7</a:t>
            </a:fld>
            <a:endParaRPr lang="ru-RU" sz="1400" b="1" dirty="0">
              <a:latin typeface="+mj-lt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41284" y="1484784"/>
            <a:ext cx="1524602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46045" y="6239053"/>
            <a:ext cx="52105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437" y="6290156"/>
            <a:ext cx="224292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ПАКЕТ</a:t>
            </a:r>
          </a:p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ПЕРВООЧЕРЕДНЫХ 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МЕР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7139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1696" y="2132856"/>
            <a:ext cx="3018136" cy="432048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ЦЕЛЕВЫЕ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ПОКАЗАТЕЛИ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Изображение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9730"/>
            <a:ext cx="803635" cy="5905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1138" y="78374"/>
            <a:ext cx="2122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СТОЛЫПИНСКИЙ</a:t>
            </a:r>
          </a:p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КЛУБ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059832" y="0"/>
            <a:ext cx="0" cy="685800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46045" y="6239053"/>
            <a:ext cx="52105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437" y="6290156"/>
            <a:ext cx="224292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ПАКЕТ</a:t>
            </a:r>
          </a:p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ПЕРВООЧЕРЕДНЫХ 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МЕР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696" y="2921168"/>
            <a:ext cx="245131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НА 2017-2018 ГОДЫ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9" name="Номер слайда 9"/>
          <p:cNvSpPr txBox="1">
            <a:spLocks/>
          </p:cNvSpPr>
          <p:nvPr/>
        </p:nvSpPr>
        <p:spPr>
          <a:xfrm>
            <a:off x="6959627" y="63684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BB280F-458C-4E5C-B30B-CE048693EED4}" type="slidenum">
              <a:rPr lang="ru-RU" sz="1400" b="1" smtClean="0">
                <a:latin typeface="+mj-lt"/>
              </a:rPr>
              <a:pPr/>
              <a:t>8</a:t>
            </a:fld>
            <a:endParaRPr lang="ru-RU" sz="1400" b="1" dirty="0">
              <a:latin typeface="+mj-lt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461353" y="3717080"/>
            <a:ext cx="2340000" cy="432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ru-RU" sz="1400" b="1" dirty="0" smtClean="0">
                <a:solidFill>
                  <a:schemeClr val="bg1"/>
                </a:solidFill>
                <a:latin typeface="+mj-lt"/>
                <a:ea typeface="Helvetica Neue Condensed" charset="0"/>
                <a:cs typeface="Helvetica Neue Condensed" charset="0"/>
              </a:rPr>
              <a:t>ИНФЛЯЦИЯ</a:t>
            </a:r>
            <a:r>
              <a:rPr lang="en-US" sz="1400" b="1" dirty="0" smtClean="0">
                <a:solidFill>
                  <a:schemeClr val="bg1"/>
                </a:solidFill>
                <a:latin typeface="+mj-lt"/>
                <a:ea typeface="Helvetica Neue Condensed" charset="0"/>
                <a:cs typeface="Helvetica Neue Condensed" charset="0"/>
              </a:rPr>
              <a:t> *</a:t>
            </a:r>
            <a:endParaRPr lang="ru-RU" sz="1400" b="1" dirty="0">
              <a:solidFill>
                <a:schemeClr val="bg1"/>
              </a:solidFill>
              <a:latin typeface="+mj-lt"/>
              <a:ea typeface="Helvetica Neue Condensed" charset="0"/>
              <a:cs typeface="Helvetica Neue Condensed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042449" y="2299484"/>
            <a:ext cx="2340000" cy="684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ru-RU" sz="1400" b="1" dirty="0">
                <a:solidFill>
                  <a:schemeClr val="bg1"/>
                </a:solidFill>
                <a:latin typeface="+mj-lt"/>
                <a:ea typeface="Helvetica Neue Condensed" charset="0"/>
                <a:cs typeface="Helvetica Neue Condensed" charset="0"/>
              </a:rPr>
              <a:t>РОСТ ПОТРЕБЛЕНИЯ</a:t>
            </a:r>
            <a:br>
              <a:rPr lang="ru-RU" sz="1400" b="1" dirty="0">
                <a:solidFill>
                  <a:schemeClr val="bg1"/>
                </a:solidFill>
                <a:latin typeface="+mj-lt"/>
                <a:ea typeface="Helvetica Neue Condensed" charset="0"/>
                <a:cs typeface="Helvetica Neue Condensed" charset="0"/>
              </a:rPr>
            </a:br>
            <a:r>
              <a:rPr lang="ru-RU" sz="1400" b="1" dirty="0">
                <a:solidFill>
                  <a:schemeClr val="bg1"/>
                </a:solidFill>
                <a:latin typeface="+mj-lt"/>
                <a:ea typeface="Helvetica Neue Condensed" charset="0"/>
                <a:cs typeface="Helvetica Neue Condensed" charset="0"/>
              </a:rPr>
              <a:t>НАСЕЛЕНИЯ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461354" y="2299484"/>
            <a:ext cx="2340000" cy="684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ru-RU" sz="1400" b="1" dirty="0">
                <a:solidFill>
                  <a:schemeClr val="bg1"/>
                </a:solidFill>
                <a:latin typeface="+mj-lt"/>
                <a:ea typeface="Helvetica Neue Condensed" charset="0"/>
                <a:cs typeface="Helvetica Neue Condensed" charset="0"/>
              </a:rPr>
              <a:t>СРЕДНЕГОДОВОЙ</a:t>
            </a:r>
            <a:br>
              <a:rPr lang="ru-RU" sz="1400" b="1" dirty="0">
                <a:solidFill>
                  <a:schemeClr val="bg1"/>
                </a:solidFill>
                <a:latin typeface="+mj-lt"/>
                <a:ea typeface="Helvetica Neue Condensed" charset="0"/>
                <a:cs typeface="Helvetica Neue Condensed" charset="0"/>
              </a:rPr>
            </a:br>
            <a:r>
              <a:rPr lang="ru-RU" sz="1400" b="1" dirty="0">
                <a:solidFill>
                  <a:schemeClr val="bg1"/>
                </a:solidFill>
                <a:latin typeface="+mj-lt"/>
                <a:ea typeface="Helvetica Neue Condensed" charset="0"/>
                <a:cs typeface="Helvetica Neue Condensed" charset="0"/>
              </a:rPr>
              <a:t>ТЕМП РОСТА ВВП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3453655" y="686217"/>
            <a:ext cx="2340000" cy="864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ru-RU" sz="1400" b="1" dirty="0">
                <a:solidFill>
                  <a:schemeClr val="bg1"/>
                </a:solidFill>
                <a:latin typeface="+mj-lt"/>
                <a:ea typeface="Helvetica Neue Condensed" charset="0"/>
                <a:cs typeface="Helvetica Neue Condensed" charset="0"/>
              </a:rPr>
              <a:t>РОСТ</a:t>
            </a:r>
            <a:br>
              <a:rPr lang="ru-RU" sz="1400" b="1" dirty="0">
                <a:solidFill>
                  <a:schemeClr val="bg1"/>
                </a:solidFill>
                <a:latin typeface="+mj-lt"/>
                <a:ea typeface="Helvetica Neue Condensed" charset="0"/>
                <a:cs typeface="Helvetica Neue Condensed" charset="0"/>
              </a:rPr>
            </a:br>
            <a:r>
              <a:rPr lang="ru-RU" sz="1400" b="1" dirty="0">
                <a:solidFill>
                  <a:schemeClr val="bg1"/>
                </a:solidFill>
                <a:latin typeface="+mj-lt"/>
                <a:ea typeface="Helvetica Neue Condensed" charset="0"/>
                <a:cs typeface="Helvetica Neue Condensed" charset="0"/>
              </a:rPr>
              <a:t>ИНВЕСТИЦИЙ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6048424" y="686217"/>
            <a:ext cx="2340000" cy="864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ru-RU" sz="1400" b="1" dirty="0">
                <a:solidFill>
                  <a:schemeClr val="bg1"/>
                </a:solidFill>
                <a:latin typeface="+mj-lt"/>
                <a:ea typeface="Helvetica Neue Condensed" charset="0"/>
                <a:cs typeface="Helvetica Neue Condensed" charset="0"/>
              </a:rPr>
              <a:t>СРЕДНЕГОДОВОЙ</a:t>
            </a:r>
            <a:br>
              <a:rPr lang="ru-RU" sz="1400" b="1" dirty="0">
                <a:solidFill>
                  <a:schemeClr val="bg1"/>
                </a:solidFill>
                <a:latin typeface="+mj-lt"/>
                <a:ea typeface="Helvetica Neue Condensed" charset="0"/>
                <a:cs typeface="Helvetica Neue Condensed" charset="0"/>
              </a:rPr>
            </a:br>
            <a:r>
              <a:rPr lang="ru-RU" sz="1400" b="1" dirty="0">
                <a:solidFill>
                  <a:schemeClr val="bg1"/>
                </a:solidFill>
                <a:latin typeface="+mj-lt"/>
                <a:ea typeface="Helvetica Neue Condensed" charset="0"/>
                <a:cs typeface="Helvetica Neue Condensed" charset="0"/>
              </a:rPr>
              <a:t>ТЕМП РОСТА </a:t>
            </a:r>
          </a:p>
          <a:p>
            <a:pPr>
              <a:lnSpc>
                <a:spcPct val="90000"/>
              </a:lnSpc>
            </a:pPr>
            <a:r>
              <a:rPr lang="ru-RU" sz="1400" b="1" dirty="0">
                <a:solidFill>
                  <a:schemeClr val="bg1"/>
                </a:solidFill>
                <a:latin typeface="+mj-lt"/>
                <a:ea typeface="Helvetica Neue Condensed" charset="0"/>
                <a:cs typeface="Helvetica Neue Condensed" charset="0"/>
              </a:rPr>
              <a:t>В ОБРАБАТЫВАЮЩЕМ СЕКТОРЕ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384376" y="4564866"/>
            <a:ext cx="5436096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ПЕРЕХОД К РОСТУ РЕАЛЬНЫХ РАСПОЛАГАЕМЫХ ДОХОДОВ НАСЕЛЕНИЯ ПО ИТОГАМ 2017 ГОДА.</a:t>
            </a:r>
          </a:p>
          <a:p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+mj-lt"/>
              <a:ea typeface="Helvetica Neue Condensed" charset="0"/>
              <a:cs typeface="Helvetica Neue Condensed" charset="0"/>
            </a:endParaRPr>
          </a:p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В 2018 ГОДУ ДОЛЖНЫ БЫТЬ СОЗДАНЫ УСЛОВИЯ ДЛЯ ОПЕРЕЖАЮЩЕГО </a:t>
            </a:r>
            <a:b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</a:b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Helvetica Neue Condensed" charset="0"/>
                <a:cs typeface="Helvetica Neue Condensed" charset="0"/>
              </a:rPr>
              <a:t>ПО СРАВНЕНИЮ С МИРОВЫМИ ТЕМПА РОСТА.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+mj-lt"/>
              <a:ea typeface="Helvetica Neue Condensed" charset="0"/>
              <a:cs typeface="Helvetica Neue Condensed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347864" y="142389"/>
            <a:ext cx="13981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92406"/>
                </a:solidFill>
                <a:latin typeface="+mj-lt"/>
                <a:ea typeface="Helvetica Neue Condensed" charset="0"/>
                <a:cs typeface="Helvetica Neue Condensed" charset="0"/>
              </a:rPr>
              <a:t>8-10%</a:t>
            </a:r>
            <a:endParaRPr lang="ru-RU" sz="3200" b="1" dirty="0">
              <a:solidFill>
                <a:srgbClr val="F92406"/>
              </a:solidFill>
              <a:latin typeface="+mj-lt"/>
              <a:ea typeface="Helvetica Neue Condensed" charset="0"/>
              <a:cs typeface="Helvetica Neue Condensed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940152" y="142389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92406"/>
                </a:solidFill>
                <a:latin typeface="+mj-lt"/>
                <a:ea typeface="Helvetica Neue Condensed" charset="0"/>
                <a:cs typeface="Helvetica Neue Condensed" charset="0"/>
              </a:rPr>
              <a:t>3,5%</a:t>
            </a:r>
            <a:endParaRPr lang="ru-RU" sz="3200" b="1" dirty="0">
              <a:solidFill>
                <a:srgbClr val="F92406"/>
              </a:solidFill>
              <a:latin typeface="+mj-lt"/>
              <a:ea typeface="Helvetica Neue Condensed" charset="0"/>
              <a:cs typeface="Helvetica Neue Condensed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347864" y="1761159"/>
            <a:ext cx="17604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92406"/>
                </a:solidFill>
                <a:latin typeface="+mj-lt"/>
                <a:ea typeface="Helvetica Neue Condensed" charset="0"/>
                <a:cs typeface="Helvetica Neue Condensed" charset="0"/>
              </a:rPr>
              <a:t>&gt;</a:t>
            </a:r>
            <a:r>
              <a:rPr lang="ru-RU" sz="3200" b="1" dirty="0" smtClean="0">
                <a:solidFill>
                  <a:srgbClr val="F92406"/>
                </a:solidFill>
                <a:latin typeface="+mj-lt"/>
                <a:ea typeface="Helvetica Neue Condensed" charset="0"/>
                <a:cs typeface="Helvetica Neue Condensed" charset="0"/>
              </a:rPr>
              <a:t>2,5-3%</a:t>
            </a:r>
            <a:endParaRPr lang="ru-RU" sz="3200" b="1" dirty="0">
              <a:solidFill>
                <a:srgbClr val="F92406"/>
              </a:solidFill>
              <a:latin typeface="+mj-lt"/>
              <a:ea typeface="Helvetica Neue Condensed" charset="0"/>
              <a:cs typeface="Helvetica Neue Condensed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942633" y="1761159"/>
            <a:ext cx="17604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92406"/>
                </a:solidFill>
                <a:latin typeface="+mj-lt"/>
                <a:ea typeface="Helvetica Neue Condensed" charset="0"/>
                <a:cs typeface="Helvetica Neue Condensed" charset="0"/>
              </a:rPr>
              <a:t>&gt;</a:t>
            </a:r>
            <a:r>
              <a:rPr lang="ru-RU" sz="3200" b="1" dirty="0" smtClean="0">
                <a:solidFill>
                  <a:srgbClr val="F92406"/>
                </a:solidFill>
                <a:latin typeface="+mj-lt"/>
                <a:ea typeface="Helvetica Neue Condensed" charset="0"/>
                <a:cs typeface="Helvetica Neue Condensed" charset="0"/>
              </a:rPr>
              <a:t>1,5-2%</a:t>
            </a:r>
            <a:endParaRPr lang="ru-RU" sz="3200" b="1" dirty="0">
              <a:solidFill>
                <a:srgbClr val="F92406"/>
              </a:solidFill>
              <a:latin typeface="+mj-lt"/>
              <a:ea typeface="Helvetica Neue Condensed" charset="0"/>
              <a:cs typeface="Helvetica Neue Condensed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347864" y="3181148"/>
            <a:ext cx="15135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92406"/>
                </a:solidFill>
                <a:latin typeface="+mj-lt"/>
                <a:ea typeface="Helvetica Neue Condensed" charset="0"/>
                <a:cs typeface="Helvetica Neue Condensed" charset="0"/>
              </a:rPr>
              <a:t>4-5,5%</a:t>
            </a:r>
            <a:endParaRPr lang="ru-RU" sz="3200" b="1" dirty="0">
              <a:solidFill>
                <a:srgbClr val="F92406"/>
              </a:solidFill>
              <a:latin typeface="+mj-lt"/>
              <a:ea typeface="Helvetica Neue Condensed" charset="0"/>
              <a:cs typeface="Helvetica Neue Condensed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76256" y="6412558"/>
            <a:ext cx="1786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* </a:t>
            </a:r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н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а конец 2018 года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2119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24886" y="1628800"/>
            <a:ext cx="8811610" cy="3744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Реализация предлагаемых мер начинается в течение </a:t>
            </a:r>
            <a:b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4 квартала 2016 г. – 1-2 кварталов 2017 г. </a:t>
            </a:r>
            <a:b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Наиболее существенные эффекты от их реализации будут наблюдаться в 3-4 кварталах 2017 г., окончательный перелом в динамике реальных располагаемых доходов населения произойдет в 2018 г.</a:t>
            </a:r>
            <a:b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В 2018 году должны быть созданы условия для опережающего по сравнению с мировыми темпами роста.</a:t>
            </a:r>
            <a:endParaRPr lang="ru-RU" sz="2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" name="Изображение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9730"/>
            <a:ext cx="803635" cy="5905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11138" y="78374"/>
            <a:ext cx="2122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СТОЛЫПИНСКИЙ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КЛУБ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3" name="Номер слайда 9"/>
          <p:cNvSpPr txBox="1">
            <a:spLocks/>
          </p:cNvSpPr>
          <p:nvPr/>
        </p:nvSpPr>
        <p:spPr>
          <a:xfrm>
            <a:off x="6959627" y="63684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BB280F-458C-4E5C-B30B-CE048693EED4}" type="slidenum">
              <a:rPr lang="ru-RU" sz="1400" b="1" smtClean="0">
                <a:latin typeface="+mj-lt"/>
              </a:rPr>
              <a:pPr/>
              <a:t>9</a:t>
            </a:fld>
            <a:endParaRPr lang="ru-RU" sz="1400" b="1" dirty="0">
              <a:latin typeface="+mj-lt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41284" y="1484784"/>
            <a:ext cx="1524602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46045" y="6239053"/>
            <a:ext cx="52105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437" y="6290156"/>
            <a:ext cx="224292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ПАКЕТ</a:t>
            </a:r>
          </a:p>
          <a:p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ПЕРВООЧЕРЕДНЫХ 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МЕР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8111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</TotalTime>
  <Words>1467</Words>
  <Application>Microsoft Office PowerPoint</Application>
  <PresentationFormat>Экран (4:3)</PresentationFormat>
  <Paragraphs>473</Paragraphs>
  <Slides>28</Slides>
  <Notes>26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Презентация PowerPoint</vt:lpstr>
      <vt:lpstr>ВЫЗОВЫ</vt:lpstr>
      <vt:lpstr>ВЫЗОВЫ</vt:lpstr>
      <vt:lpstr>ВЫЗОВЫ</vt:lpstr>
      <vt:lpstr>ВЫЗОВЫ</vt:lpstr>
      <vt:lpstr>ВЫЗОВЫ</vt:lpstr>
      <vt:lpstr>Презентация PowerPoint</vt:lpstr>
      <vt:lpstr>ЦЕЛЕВЫЕ ПОКАЗАТЕЛИ</vt:lpstr>
      <vt:lpstr>Презентация PowerPoint</vt:lpstr>
      <vt:lpstr>ЭФФЕКТ ОТ РЕАЛИЗАЦИИ  ПАКЕТА ПЕРВООЧЕРЕДНЫХ МЕР</vt:lpstr>
      <vt:lpstr>ПАКЕТ ПЕРВООЧЕРЕДНЫХ МЕР</vt:lpstr>
      <vt:lpstr>СОЗДАТЬ ЦЕНТР УПРАВЛЕНИЯ  РАЗВИТИЕМ -  «АДМИНИСТРАЦИЮ РОСТА»</vt:lpstr>
      <vt:lpstr>СНИЗИТЬ КЛЮЧЕВУЮ СТАВКУ ЦБ ДЛЯ ЦЕЛЕЙ НАРАЩИВАНИЯ ИНВЕСТИЦИЙ В НЕСЫРЬЕВЫХ  СЕКТОРАХ ЭКОНОМИКИ</vt:lpstr>
      <vt:lpstr>ОБЕСПЕЧИТЬ   ДОСТУПНОЕ КРЕДИТОВАНИЕ РЕАЛЬНОГО СЕКТОРА (0,8-1 трлн руб.)</vt:lpstr>
      <vt:lpstr>ОБЕСПЕЧИТЬ   ДОСТУПНОЕ КРЕДИТОВАНИЕ РЕАЛЬНОГО СЕКТОРА (0,8-1 трлн руб.)</vt:lpstr>
      <vt:lpstr>ОБЕСПЕЧИТЬ   ДОСТУПНОЕ КРЕДИТОВАНИЕ РЕАЛЬНОГО СЕКТОРА (0,8-1 трлн руб.)</vt:lpstr>
      <vt:lpstr>СТИМУЛИРОВАТЬ СПРОС НА ПРОДУКЦИЮ ОТЕЧЕСТВЕННЫХ ПРОИЗВОДИТЕЛЕЙ (520 млрд руб.)</vt:lpstr>
      <vt:lpstr>СТИМУЛИРОВАТЬ СПРОС НА ПРОДУКЦИЮ ОТЕЧЕСТВЕННЫХ ПРОИЗВОДИТЕЛЕЙ (520 млрд руб.)</vt:lpstr>
      <vt:lpstr>СОЗДАТЬ УСЛОВИЯ ДЛЯ СОКРАЩЕНИЯ «ТЕНЕВОГО СЕКТОРА»  И СТИМУЛИРОВАТЬ РАЗВИТИЕ МСП</vt:lpstr>
      <vt:lpstr>СОЗДАТЬ УСЛОВИЯ ДЛЯ СОКРАЩЕНИЯ «ТЕНЕВОГО СЕКТОРА»  И СТИМУЛИРОВАТЬ РАЗВИТИЕ МСП</vt:lpstr>
      <vt:lpstr>ПРЕДОСТАВИТЬ НАЛОГОВЫЕ ЛЬГОТЫ  ДЛЯ НОВЫХ И РАЗВИВАЮЩИХСЯ ПРОИЗВОДСТВ  (не менее 100 млрд руб.)</vt:lpstr>
      <vt:lpstr>ПРЕДОСТАВИТЬ НАЛОГОВЫЕ ЛЬГОТЫ  ДЛЯ НОВЫХ И РАЗВИВАЮЩИХСЯ ПРОИЗВОДСТВ  (не менее 100 млрд руб.)</vt:lpstr>
      <vt:lpstr>ПРИНЯТЬ МЕРЫ ПО КОРРЕКТИРОВКЕ СИСТЕМЫ ТАРИФООБРАЗОВАНИЯ НА РЫНКАХ ЕСТЕСТВЕННЫХ МОНОПОЛИЙ С ЦЕЛЬЮ ОБЕСПЕЧЕНИЯ ЭКОНОМИЧЕСКОГО РОСТА НЕСЫРЬЕВОГО СЕКТОРА </vt:lpstr>
      <vt:lpstr>ПРЕКРАТИТЬ АДМИНИСТРАТИВНОЕ ДАВЛЕНИЕ НА БИЗНЕС</vt:lpstr>
      <vt:lpstr>ОГРАНИЧИТЬ УГОЛОВНОЕ ПРЕСЛЕДОВАНИЕ ПРЕДПРИНИМАТЕЛЕЙ</vt:lpstr>
      <vt:lpstr>ИСКЛЮЧИТЬ НЕОБЪЕКТИВНОЕ РАССМОТРЕНИЕ УГОЛОВНЫХ ДЕЛ И ХОЗЯЙСТВЕННЫХ СПОРОВ В СУДАХ</vt:lpstr>
      <vt:lpstr>ОБЕСПЕЧИТЬ ФИНАНСИРОВАНИЕ РЕАЛИЗАЦИИ ПЕРВООЧЕРЕДНЫХ МЕР</vt:lpstr>
      <vt:lpstr>ОБЕСПЕЧИТЬ ФИНАНСИРОВАНИЕ РЕАЛИЗАЦИИ ПЕРВООЧЕРЕДНЫХ МЕР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Двинянин Егор</cp:lastModifiedBy>
  <cp:revision>98</cp:revision>
  <cp:lastPrinted>2016-09-21T15:30:14Z</cp:lastPrinted>
  <dcterms:created xsi:type="dcterms:W3CDTF">2016-09-21T12:10:01Z</dcterms:created>
  <dcterms:modified xsi:type="dcterms:W3CDTF">2016-09-28T13:50:29Z</dcterms:modified>
</cp:coreProperties>
</file>